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7" r:id="rId1"/>
  </p:sldMasterIdLst>
  <p:notesMasterIdLst>
    <p:notesMasterId r:id="rId106"/>
  </p:notesMasterIdLst>
  <p:handoutMasterIdLst>
    <p:handoutMasterId r:id="rId107"/>
  </p:handoutMasterIdLst>
  <p:sldIdLst>
    <p:sldId id="257" r:id="rId2"/>
    <p:sldId id="411" r:id="rId3"/>
    <p:sldId id="308" r:id="rId4"/>
    <p:sldId id="571" r:id="rId5"/>
    <p:sldId id="440" r:id="rId6"/>
    <p:sldId id="532" r:id="rId7"/>
    <p:sldId id="533" r:id="rId8"/>
    <p:sldId id="534" r:id="rId9"/>
    <p:sldId id="535" r:id="rId10"/>
    <p:sldId id="536" r:id="rId11"/>
    <p:sldId id="572" r:id="rId12"/>
    <p:sldId id="573" r:id="rId13"/>
    <p:sldId id="537" r:id="rId14"/>
    <p:sldId id="462" r:id="rId15"/>
    <p:sldId id="527" r:id="rId16"/>
    <p:sldId id="574" r:id="rId17"/>
    <p:sldId id="556" r:id="rId18"/>
    <p:sldId id="575" r:id="rId19"/>
    <p:sldId id="576" r:id="rId20"/>
    <p:sldId id="452" r:id="rId21"/>
    <p:sldId id="577" r:id="rId22"/>
    <p:sldId id="578" r:id="rId23"/>
    <p:sldId id="579" r:id="rId24"/>
    <p:sldId id="580" r:id="rId25"/>
    <p:sldId id="581" r:id="rId26"/>
    <p:sldId id="582" r:id="rId27"/>
    <p:sldId id="583" r:id="rId28"/>
    <p:sldId id="584" r:id="rId29"/>
    <p:sldId id="585" r:id="rId30"/>
    <p:sldId id="586" r:id="rId31"/>
    <p:sldId id="587" r:id="rId32"/>
    <p:sldId id="546" r:id="rId33"/>
    <p:sldId id="547" r:id="rId34"/>
    <p:sldId id="548" r:id="rId35"/>
    <p:sldId id="549" r:id="rId36"/>
    <p:sldId id="550" r:id="rId37"/>
    <p:sldId id="588" r:id="rId38"/>
    <p:sldId id="589" r:id="rId39"/>
    <p:sldId id="551" r:id="rId40"/>
    <p:sldId id="552" r:id="rId41"/>
    <p:sldId id="553" r:id="rId42"/>
    <p:sldId id="590" r:id="rId43"/>
    <p:sldId id="554" r:id="rId44"/>
    <p:sldId id="591" r:id="rId45"/>
    <p:sldId id="592" r:id="rId46"/>
    <p:sldId id="595" r:id="rId47"/>
    <p:sldId id="596" r:id="rId48"/>
    <p:sldId id="597" r:id="rId49"/>
    <p:sldId id="598" r:id="rId50"/>
    <p:sldId id="599" r:id="rId51"/>
    <p:sldId id="600" r:id="rId52"/>
    <p:sldId id="601" r:id="rId53"/>
    <p:sldId id="602" r:id="rId54"/>
    <p:sldId id="603" r:id="rId55"/>
    <p:sldId id="604" r:id="rId56"/>
    <p:sldId id="605" r:id="rId57"/>
    <p:sldId id="606" r:id="rId58"/>
    <p:sldId id="608" r:id="rId59"/>
    <p:sldId id="609" r:id="rId60"/>
    <p:sldId id="610" r:id="rId61"/>
    <p:sldId id="611" r:id="rId62"/>
    <p:sldId id="612" r:id="rId63"/>
    <p:sldId id="613" r:id="rId64"/>
    <p:sldId id="614" r:id="rId65"/>
    <p:sldId id="615" r:id="rId66"/>
    <p:sldId id="616" r:id="rId67"/>
    <p:sldId id="617" r:id="rId68"/>
    <p:sldId id="618" r:id="rId69"/>
    <p:sldId id="619" r:id="rId70"/>
    <p:sldId id="620" r:id="rId71"/>
    <p:sldId id="621" r:id="rId72"/>
    <p:sldId id="622" r:id="rId73"/>
    <p:sldId id="623" r:id="rId74"/>
    <p:sldId id="624" r:id="rId75"/>
    <p:sldId id="625" r:id="rId76"/>
    <p:sldId id="626" r:id="rId77"/>
    <p:sldId id="627" r:id="rId78"/>
    <p:sldId id="628" r:id="rId79"/>
    <p:sldId id="629" r:id="rId80"/>
    <p:sldId id="630" r:id="rId81"/>
    <p:sldId id="631" r:id="rId82"/>
    <p:sldId id="632" r:id="rId83"/>
    <p:sldId id="633" r:id="rId84"/>
    <p:sldId id="634" r:id="rId85"/>
    <p:sldId id="635" r:id="rId86"/>
    <p:sldId id="636" r:id="rId87"/>
    <p:sldId id="637" r:id="rId88"/>
    <p:sldId id="638" r:id="rId89"/>
    <p:sldId id="639" r:id="rId90"/>
    <p:sldId id="640" r:id="rId91"/>
    <p:sldId id="641" r:id="rId92"/>
    <p:sldId id="642" r:id="rId93"/>
    <p:sldId id="643" r:id="rId94"/>
    <p:sldId id="644" r:id="rId95"/>
    <p:sldId id="645" r:id="rId96"/>
    <p:sldId id="558" r:id="rId97"/>
    <p:sldId id="559" r:id="rId98"/>
    <p:sldId id="560" r:id="rId99"/>
    <p:sldId id="561" r:id="rId100"/>
    <p:sldId id="562" r:id="rId101"/>
    <p:sldId id="594" r:id="rId102"/>
    <p:sldId id="646" r:id="rId103"/>
    <p:sldId id="647" r:id="rId104"/>
    <p:sldId id="593" r:id="rId105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7F43E"/>
    <a:srgbClr val="2058AA"/>
    <a:srgbClr val="F8F8F8"/>
    <a:srgbClr val="000000"/>
    <a:srgbClr val="C01428"/>
    <a:srgbClr val="FCFFD1"/>
    <a:srgbClr val="5B3F67"/>
    <a:srgbClr val="4DBA4C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 autoAdjust="0"/>
    <p:restoredTop sz="94602" autoAdjust="0"/>
  </p:normalViewPr>
  <p:slideViewPr>
    <p:cSldViewPr>
      <p:cViewPr varScale="1">
        <p:scale>
          <a:sx n="115" d="100"/>
          <a:sy n="115" d="100"/>
        </p:scale>
        <p:origin x="121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3312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4" cy="511731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4" cy="511731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2A525294-419C-4A54-8CD0-934FB261C6B3}" type="datetime1">
              <a:rPr lang="en-AU" smtClean="0"/>
              <a:t>8/11/20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10"/>
            <a:ext cx="3076364" cy="511731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6" y="9721110"/>
            <a:ext cx="3076364" cy="511731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69985D01-6F35-4EEE-B85F-524ED7D2FC2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9764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AU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6" y="2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endParaRPr lang="en-AU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4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110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AU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6" y="9721110"/>
            <a:ext cx="307636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6EFA1CCC-15FC-44A7-B866-55A256E82501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31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E17411-CFC9-4E31-A509-817D5E32318C}" type="slidenum">
              <a:rPr lang="en-AU"/>
              <a:pPr/>
              <a:t>1</a:t>
            </a:fld>
            <a:endParaRPr lang="en-AU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677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915B17-0B15-4E2E-8A5D-E5E61CFF392A}" type="slidenum">
              <a:rPr lang="en-US"/>
              <a:pPr/>
              <a:t>49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9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915B17-0B15-4E2E-8A5D-E5E61CFF392A}" type="slidenum">
              <a:rPr lang="en-US"/>
              <a:pPr/>
              <a:t>50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2878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9688-198E-4942-8526-EA00E1B3C000}" type="slidenum">
              <a:rPr lang="en-US"/>
              <a:pPr/>
              <a:t>52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3609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exactly the information the user needs</a:t>
            </a:r>
          </a:p>
          <a:p>
            <a:pPr lvl="1"/>
            <a:r>
              <a:rPr lang="en-US" dirty="0"/>
              <a:t>less is more</a:t>
            </a:r>
          </a:p>
          <a:p>
            <a:pPr lvl="2"/>
            <a:r>
              <a:rPr lang="en-US" dirty="0"/>
              <a:t>less to learn, to get wrong, to distract...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A1CCC-15FC-44A7-B866-55A256E82501}" type="slidenum">
              <a:rPr lang="en-AU" smtClean="0"/>
              <a:pPr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353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9688-198E-4942-8526-EA00E1B3C000}" type="slidenum">
              <a:rPr lang="en-US"/>
              <a:pPr/>
              <a:t>55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77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6DBA4-29F8-44CA-8171-CA0DBC56BF4E}" type="slidenum">
              <a:rPr lang="en-US"/>
              <a:pPr/>
              <a:t>56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888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A1CCC-15FC-44A7-B866-55A256E82501}" type="slidenum">
              <a:rPr lang="en-AU"/>
              <a:pPr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6204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BD2870-2934-4342-8E7B-0BD26522A9E8}" type="slidenum">
              <a:rPr lang="en-US"/>
              <a:pPr/>
              <a:t>59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732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BD2870-2934-4342-8E7B-0BD26522A9E8}" type="slidenum">
              <a:rPr lang="en-US"/>
              <a:pPr/>
              <a:t>61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3 to 5 minutes</a:t>
            </a:r>
          </a:p>
        </p:txBody>
      </p:sp>
    </p:spTree>
    <p:extLst>
      <p:ext uri="{BB962C8B-B14F-4D97-AF65-F5344CB8AC3E}">
        <p14:creationId xmlns:p14="http://schemas.microsoft.com/office/powerpoint/2010/main" val="1779332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1B358-1F62-4695-B1F5-A04F68C241C8}" type="slidenum">
              <a:rPr lang="en-US"/>
              <a:pPr/>
              <a:t>62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Consist language and graphics</a:t>
            </a:r>
          </a:p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same visual appearance across the system (e.g. widgets)</a:t>
            </a:r>
          </a:p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same information/controls in same location on all windows</a:t>
            </a:r>
            <a:endParaRPr lang="en-CA">
              <a:cs typeface="Arial" pitchFamily="34" charset="0"/>
            </a:endParaRPr>
          </a:p>
          <a:p>
            <a:pPr marL="171450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Consistent effects</a:t>
            </a:r>
          </a:p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commands, actions have same effect in equivalent situations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predictability</a:t>
            </a:r>
          </a:p>
        </p:txBody>
      </p:sp>
    </p:spTree>
    <p:extLst>
      <p:ext uri="{BB962C8B-B14F-4D97-AF65-F5344CB8AC3E}">
        <p14:creationId xmlns:p14="http://schemas.microsoft.com/office/powerpoint/2010/main" val="258977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AU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8748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1B358-1F62-4695-B1F5-A04F68C241C8}" type="slidenum">
              <a:rPr lang="en-US"/>
              <a:pPr/>
              <a:t>66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318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AC0162-52BB-4CEA-BFD2-09FC34531817}" type="slidenum">
              <a:rPr lang="en-US"/>
              <a:pPr/>
              <a:t>67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r>
              <a:rPr lang="en-US" dirty="0"/>
              <a:t>what it is doing</a:t>
            </a:r>
          </a:p>
          <a:p>
            <a:pPr lvl="1"/>
            <a:r>
              <a:rPr lang="en-US" dirty="0"/>
              <a:t>how it is interpreting the user’s input</a:t>
            </a:r>
          </a:p>
          <a:p>
            <a:pPr lvl="1"/>
            <a:r>
              <a:rPr lang="en-US" dirty="0"/>
              <a:t>user should always be aware of what is going on</a:t>
            </a:r>
          </a:p>
        </p:txBody>
      </p:sp>
    </p:spTree>
    <p:extLst>
      <p:ext uri="{BB962C8B-B14F-4D97-AF65-F5344CB8AC3E}">
        <p14:creationId xmlns:p14="http://schemas.microsoft.com/office/powerpoint/2010/main" val="3259257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90FA6-CB44-42AE-BA1A-25D55E25D68D}" type="slidenum">
              <a:rPr lang="en-US"/>
              <a:pPr/>
              <a:t>72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518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/>
              <a:t>Users don’t like to feel trapped by the computer!</a:t>
            </a:r>
          </a:p>
          <a:p>
            <a:pPr marL="0" lvl="1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/>
              <a:t>should offer an easy way out of as many situations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A1CCC-15FC-44A7-B866-55A256E82501}" type="slidenum">
              <a:rPr lang="en-AU"/>
              <a:pPr/>
              <a:t>74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281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A29805-F5EC-4155-B6B9-5C5DE57B1538}" type="slidenum">
              <a:rPr lang="en-US"/>
              <a:pPr/>
              <a:t>75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172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A29805-F5EC-4155-B6B9-5C5DE57B1538}" type="slidenum">
              <a:rPr lang="en-US"/>
              <a:pPr/>
              <a:t>76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9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E75A80-81CA-4DB3-ACBC-69017BC998B6}" type="slidenum">
              <a:rPr lang="en-US"/>
              <a:pPr/>
              <a:t>77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AU"/>
              <a:t>type-ahead (entering input before the system is ready for it) </a:t>
            </a:r>
          </a:p>
          <a:p>
            <a:endParaRPr lang="en-AU" dirty="0">
              <a:cs typeface="Arial"/>
            </a:endParaRPr>
          </a:p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AU"/>
              <a:t>navigation jumps </a:t>
            </a:r>
            <a:endParaRPr lang="en-US"/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AU"/>
              <a:t>e.g., going to window/location directly, and avoiding intermediate nodes</a:t>
            </a:r>
          </a:p>
        </p:txBody>
      </p:sp>
    </p:spTree>
    <p:extLst>
      <p:ext uri="{BB962C8B-B14F-4D97-AF65-F5344CB8AC3E}">
        <p14:creationId xmlns:p14="http://schemas.microsoft.com/office/powerpoint/2010/main" val="700409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E75A80-81CA-4DB3-ACBC-69017BC998B6}" type="slidenum">
              <a:rPr lang="en-US"/>
              <a:pPr/>
              <a:t>81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20000"/>
              </a:spcBef>
              <a:spcAft>
                <a:spcPts val="0"/>
              </a:spcAft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031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0E66E-19BA-434A-9EC9-A6B528D79E48}" type="slidenum">
              <a:rPr lang="en-US"/>
              <a:pPr/>
              <a:t>82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Slips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unconscious behaviour gets misdirected en route to satisfying goal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e.g. drive to store, end up in the office</a:t>
            </a:r>
            <a:endParaRPr lang="en-AU"/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shows up frequently in skilled behaviour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usually due to inattention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often arises from similar actions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endParaRPr lang="en-US" dirty="0">
              <a:cs typeface="Arial"/>
            </a:endParaRPr>
          </a:p>
          <a:p>
            <a:pPr marL="171450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General rules</a:t>
            </a:r>
          </a:p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prevent slips before they occur</a:t>
            </a:r>
          </a:p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detect and correct slips when they do occur</a:t>
            </a:r>
          </a:p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user correction through feedback and undo</a:t>
            </a:r>
          </a:p>
        </p:txBody>
      </p:sp>
    </p:spTree>
    <p:extLst>
      <p:ext uri="{BB962C8B-B14F-4D97-AF65-F5344CB8AC3E}">
        <p14:creationId xmlns:p14="http://schemas.microsoft.com/office/powerpoint/2010/main" val="300173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7CE604-57C7-430A-A3DC-79093A57D277}" type="slidenum">
              <a:rPr lang="en-US"/>
              <a:pPr/>
              <a:t>83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occurs when common &amp; rarer actions have same initial sequence</a:t>
            </a:r>
            <a:endParaRPr lang="en-US" dirty="0"/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change clothes for dinner and find oneself in bed </a:t>
            </a:r>
            <a:br>
              <a:rPr lang="en-US" dirty="0"/>
            </a:br>
            <a:r>
              <a:rPr lang="en-US"/>
              <a:t>(William James, 1890)</a:t>
            </a:r>
            <a:endParaRPr lang="en-US" dirty="0"/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confirm saving of a file when you don’t want to delete it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endParaRPr lang="en-US" dirty="0">
              <a:cs typeface="Arial"/>
            </a:endParaRPr>
          </a:p>
          <a:p>
            <a:pPr marL="171450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Capture error</a:t>
            </a:r>
          </a:p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minimise by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make actions undoable instead of confirmation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allows reconsideration of action by user</a:t>
            </a:r>
          </a:p>
          <a:p>
            <a:pPr marL="1543050" lvl="3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e.g. open trash to undelete a file</a:t>
            </a:r>
          </a:p>
        </p:txBody>
      </p:sp>
    </p:spTree>
    <p:extLst>
      <p:ext uri="{BB962C8B-B14F-4D97-AF65-F5344CB8AC3E}">
        <p14:creationId xmlns:p14="http://schemas.microsoft.com/office/powerpoint/2010/main" val="307244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AU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76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66416D-3159-4065-82AB-F2160739F1D1}" type="slidenum">
              <a:rPr lang="en-US"/>
              <a:pPr/>
              <a:t>84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intended action similar to others that are possible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usually occurs when right &amp; wrong objects physically near each other</a:t>
            </a:r>
          </a:p>
          <a:p>
            <a:pPr marL="1543050" lvl="3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pour juice into bowl instead of glass </a:t>
            </a:r>
          </a:p>
          <a:p>
            <a:pPr marL="1543050" lvl="3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throw sweaty shirt in toilet instead of laundry basket</a:t>
            </a:r>
          </a:p>
          <a:p>
            <a:pPr marL="1543050" lvl="3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move file to wrong folder with similar name</a:t>
            </a:r>
          </a:p>
          <a:p>
            <a:pPr marL="628650" lvl="1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minimise by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rich feedback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check for reasonable input, etc.</a:t>
            </a:r>
          </a:p>
          <a:p>
            <a:pPr marL="1085850" lvl="2" indent="-171450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/>
              <a:t>undo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4102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F09C12-865B-4F18-9281-9C233A940BFC}" type="slidenum">
              <a:rPr lang="en-US"/>
              <a:pPr/>
              <a:t>85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r>
              <a:rPr lang="en-US" dirty="0"/>
              <a:t>forget what the goal is while undergoing the sequence of actions</a:t>
            </a:r>
          </a:p>
          <a:p>
            <a:pPr lvl="2"/>
            <a:r>
              <a:rPr lang="en-US" dirty="0"/>
              <a:t>start going to room and forget why you are going there</a:t>
            </a:r>
          </a:p>
          <a:p>
            <a:pPr lvl="2"/>
            <a:r>
              <a:rPr lang="en-US" dirty="0"/>
              <a:t>navigating menus/dialogs and can’t remember what you are looking for</a:t>
            </a:r>
          </a:p>
          <a:p>
            <a:pPr lvl="2"/>
            <a:r>
              <a:rPr lang="en-US" dirty="0"/>
              <a:t>but continue action to remember (or go back to beginning)!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54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CCB8-276F-4DEF-86FC-2A08B66A8AD5}" type="slidenum">
              <a:rPr lang="en-US"/>
              <a:pPr/>
              <a:t>86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r>
              <a:rPr lang="en-US" dirty="0"/>
              <a:t>people do actions in one mode thinking they are in another</a:t>
            </a:r>
          </a:p>
          <a:p>
            <a:pPr lvl="2"/>
            <a:r>
              <a:rPr lang="en-US" dirty="0"/>
              <a:t>refer to file that’s in a different directory</a:t>
            </a:r>
          </a:p>
          <a:p>
            <a:pPr lvl="2"/>
            <a:r>
              <a:rPr lang="en-US" dirty="0"/>
              <a:t>look for commands / menu options that are not relevant</a:t>
            </a:r>
          </a:p>
        </p:txBody>
      </p:sp>
    </p:spTree>
    <p:extLst>
      <p:ext uri="{BB962C8B-B14F-4D97-AF65-F5344CB8AC3E}">
        <p14:creationId xmlns:p14="http://schemas.microsoft.com/office/powerpoint/2010/main" val="1314494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383C51-8659-407E-8B5E-23587F55A875}" type="slidenum">
              <a:rPr lang="en-US"/>
              <a:pPr/>
              <a:t>87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856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383C51-8659-407E-8B5E-23587F55A875}" type="slidenum">
              <a:rPr lang="en-US"/>
              <a:pPr/>
              <a:t>88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2"/>
            <a:r>
              <a:rPr lang="en-US" dirty="0"/>
              <a:t>e.g., </a:t>
            </a:r>
          </a:p>
          <a:p>
            <a:pPr lvl="3"/>
            <a:r>
              <a:rPr lang="en-US" dirty="0"/>
              <a:t>audible bell </a:t>
            </a:r>
          </a:p>
          <a:p>
            <a:pPr lvl="3"/>
            <a:r>
              <a:rPr lang="en-US" dirty="0"/>
              <a:t>alert box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0439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83DF66-AA23-4C66-97C0-95EEA9604BAA}" type="slidenum">
              <a:rPr lang="en-US"/>
              <a:pPr/>
              <a:t>89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Do nothing</a:t>
            </a:r>
          </a:p>
          <a:p>
            <a:pPr lvl="1"/>
            <a:r>
              <a:rPr lang="en-US" dirty="0"/>
              <a:t>illegal action just doesn’t do anything</a:t>
            </a:r>
          </a:p>
          <a:p>
            <a:pPr lvl="1"/>
            <a:r>
              <a:rPr lang="en-US" dirty="0"/>
              <a:t>user must infer what happened</a:t>
            </a:r>
          </a:p>
          <a:p>
            <a:pPr lvl="2"/>
            <a:r>
              <a:rPr lang="en-US" dirty="0"/>
              <a:t>enter letter into a numeric-only field (key clicks ignored)</a:t>
            </a:r>
          </a:p>
          <a:p>
            <a:pPr lvl="2"/>
            <a:r>
              <a:rPr lang="en-US" dirty="0"/>
              <a:t>put a file icon on top of another file icon (returns it to original position)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291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834EEA-0C1D-4E00-BE70-6FB2C9D62B95}" type="slidenum">
              <a:rPr lang="en-US"/>
              <a:pPr/>
              <a:t>90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r>
              <a:rPr lang="en-US" dirty="0"/>
              <a:t>system initiates dialog with user to come up with solution to the problem</a:t>
            </a:r>
          </a:p>
          <a:p>
            <a:pPr lvl="2"/>
            <a:r>
              <a:rPr lang="en-US" dirty="0"/>
              <a:t>compile error brings up offending line in source code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3189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C3B19D-3B20-4283-A1D2-D38920376103}" type="slidenum">
              <a:rPr lang="en-US"/>
              <a:pPr/>
              <a:t>93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118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C3B19D-3B20-4283-A1D2-D38920376103}" type="slidenum">
              <a:rPr lang="en-US"/>
              <a:pPr/>
              <a:t>94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323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C3B19D-3B20-4283-A1D2-D38920376103}" type="slidenum">
              <a:rPr lang="en-US"/>
              <a:pPr/>
              <a:t>95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3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AU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1822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101</a:t>
            </a:fld>
            <a:endParaRPr lang="en-AU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003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Testing one user early in the project is better than testing 50 near the end – a simple test early, while you still have time to use what you learn from it</a:t>
            </a:r>
          </a:p>
          <a:p>
            <a:r>
              <a:rPr lang="en-AU" dirty="0"/>
              <a:t>The importance of recruiting “representative” users is overrated – yes it is important to test the intended audience BUT it’s much more important to test early and often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A1CCC-15FC-44A7-B866-55A256E82501}" type="slidenum">
              <a:rPr lang="en-AU" smtClean="0"/>
              <a:pPr/>
              <a:t>102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401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The point of testing is not to prove or disprove something …..its to inform your judgement </a:t>
            </a:r>
          </a:p>
          <a:p>
            <a:r>
              <a:rPr lang="en-AU"/>
              <a:t>Testing is an iterative process – testing isn’t something you do once. You make something, test it, fix it and test it again</a:t>
            </a:r>
          </a:p>
          <a:p>
            <a:r>
              <a:rPr lang="en-AU"/>
              <a:t>Nothing beats a live audience reaction</a:t>
            </a:r>
          </a:p>
          <a:p>
            <a:endParaRPr lang="en-AU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FA1CCC-15FC-44A7-B866-55A256E82501}" type="slidenum">
              <a:rPr lang="en-AU" smtClean="0"/>
              <a:pPr/>
              <a:t>103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7861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en-AU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7028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593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Calibri"/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AU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551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593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Calibri"/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AU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173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593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Calibri"/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7593" eaLnBrk="0" fontAlgn="base" hangingPunct="0">
              <a:spcBef>
                <a:spcPct val="0"/>
              </a:spcBef>
              <a:spcAft>
                <a:spcPct val="0"/>
              </a:spcAft>
            </a:pPr>
            <a:fld id="{6EFA1CCC-15FC-44A7-B866-55A256E82501}" type="slidenum">
              <a:rPr lang="en-AU">
                <a:solidFill>
                  <a:srgbClr val="000000"/>
                </a:solidFill>
                <a:latin typeface="Arial" pitchFamily="34" charset="0"/>
                <a:ea typeface="ＭＳ Ｐゴシック" pitchFamily="1" charset="-128"/>
              </a:rPr>
              <a:pPr defTabSz="947593"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AU">
              <a:solidFill>
                <a:srgbClr val="000000"/>
              </a:solidFill>
              <a:latin typeface="Arial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6507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1FF3AE-F855-4FDE-810A-75D462D2EA4D}" type="slidenum">
              <a:rPr lang="en-US"/>
              <a:pPr/>
              <a:t>47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r>
              <a:rPr lang="en-US" dirty="0"/>
              <a:t>3-5 inspectors</a:t>
            </a:r>
          </a:p>
          <a:p>
            <a:pPr lvl="1"/>
            <a:r>
              <a:rPr lang="en-US" dirty="0"/>
              <a:t>usability engineers, end users, double experts…</a:t>
            </a:r>
          </a:p>
          <a:p>
            <a:pPr lvl="1"/>
            <a:r>
              <a:rPr lang="en-US" dirty="0"/>
              <a:t>inspect interface in isolation (~1–2 hours for simple interfaces)</a:t>
            </a:r>
          </a:p>
          <a:p>
            <a:pPr lvl="1"/>
            <a:r>
              <a:rPr lang="en-US" dirty="0"/>
              <a:t>compare notes afterwards</a:t>
            </a:r>
          </a:p>
          <a:p>
            <a:pPr lvl="2"/>
            <a:r>
              <a:rPr lang="en-US" dirty="0"/>
              <a:t>single evaluator only catches ~35% of usability problems</a:t>
            </a:r>
          </a:p>
          <a:p>
            <a:pPr lvl="2"/>
            <a:r>
              <a:rPr lang="en-US" dirty="0"/>
              <a:t>5 evaluators catch 75% of problems</a:t>
            </a:r>
          </a:p>
          <a:p>
            <a:pPr lvl="1"/>
            <a:r>
              <a:rPr lang="en-US" dirty="0"/>
              <a:t>Works for paper, prototypes, and working systems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522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1FF3AE-F855-4FDE-810A-75D462D2EA4D}" type="slidenum">
              <a:rPr lang="en-US"/>
              <a:pPr/>
              <a:t>48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 cap="flat"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r>
              <a:rPr lang="en-US" dirty="0"/>
              <a:t>3-5 inspectors</a:t>
            </a:r>
          </a:p>
          <a:p>
            <a:pPr lvl="1"/>
            <a:r>
              <a:rPr lang="en-US" dirty="0"/>
              <a:t>usability engineers, end users, double experts…</a:t>
            </a:r>
          </a:p>
          <a:p>
            <a:pPr lvl="1"/>
            <a:r>
              <a:rPr lang="en-US" dirty="0"/>
              <a:t>inspect interface in isolation (~1–2 hours for simple interfaces)</a:t>
            </a:r>
          </a:p>
          <a:p>
            <a:pPr lvl="1"/>
            <a:r>
              <a:rPr lang="en-US" dirty="0"/>
              <a:t>compare notes afterwards</a:t>
            </a:r>
          </a:p>
          <a:p>
            <a:pPr lvl="2"/>
            <a:r>
              <a:rPr lang="en-US" dirty="0"/>
              <a:t>single evaluator only catches ~35% of usability problems</a:t>
            </a:r>
          </a:p>
          <a:p>
            <a:pPr lvl="2"/>
            <a:r>
              <a:rPr lang="en-US" dirty="0"/>
              <a:t>5 evaluators catch 75% of problems</a:t>
            </a:r>
          </a:p>
          <a:p>
            <a:pPr lvl="1"/>
            <a:r>
              <a:rPr lang="en-US" dirty="0"/>
              <a:t>Works for paper, prototypes, and working systems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61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5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Autofit/>
          </a:bodyPr>
          <a:lstStyle>
            <a:lvl1pPr>
              <a:defRPr sz="5000" b="1">
                <a:solidFill>
                  <a:srgbClr val="FCFFD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CFFD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BFA5-FB3B-4EDF-937C-5B62B025CFCA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7DB8-3179-4989-A1EA-6DC19708F43C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6032-D0B6-43AA-B682-881748997F63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027E-83C7-49B7-8A45-C3E08ECC799D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0D51-0D5D-4EC8-9870-D9C09FE5249C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13DB-3710-4ADC-B870-6832DB60B8F5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0015-FD4A-4563-AEE5-C5E6560A01F9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880D-4718-41CE-858C-2A31A90BFB90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4B21-50B4-4265-A742-E335EB1C34A4}" type="slidenum">
              <a:rPr lang="zh-CN" altLang="en-US" smtClean="0"/>
              <a:pPr/>
              <a:t>‹#›</a:t>
            </a:fld>
            <a:endParaRPr lang="en-US" altLang="zh-CN">
              <a:latin typeface="Times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001278" y="6286520"/>
            <a:ext cx="161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>
                <a:latin typeface="Arial Narrow" pitchFamily="34" charset="0"/>
              </a:rPr>
              <a:t>2020 / </a:t>
            </a:r>
            <a:fld id="{CDBEEF4B-1684-417A-A8FB-D191C80A855F}" type="slidenum">
              <a:rPr lang="en-AU" sz="1600" smtClean="0">
                <a:latin typeface="Arial Narrow" pitchFamily="34" charset="0"/>
              </a:rPr>
              <a:pPr algn="r"/>
              <a:t>‹#›</a:t>
            </a:fld>
            <a:endParaRPr lang="en-AU" sz="1600" dirty="0"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7448" y="6281872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Arial Narrow" pitchFamily="34" charset="0"/>
              </a:rPr>
              <a:t>SIT216 User Centred Design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" y="5706000"/>
            <a:ext cx="1034984" cy="1034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F6F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rgbClr val="F6F240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4DBA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rgbClr val="5B3F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solidFill>
          <a:srgbClr val="C01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rgbClr val="FCF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04000" y="214289"/>
            <a:ext cx="5812800" cy="4708800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30000" b="1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00" y="2131200"/>
            <a:ext cx="11049600" cy="4298400"/>
          </a:xfrm>
        </p:spPr>
        <p:txBody>
          <a:bodyPr anchor="t">
            <a:normAutofit/>
          </a:bodyPr>
          <a:lstStyle>
            <a:lvl1pPr algn="l">
              <a:defRPr sz="4400" b="1" cap="all">
                <a:solidFill>
                  <a:srgbClr val="3B3B3B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3"/>
            <a:ext cx="10972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3CFE-A004-4CE5-AE67-440CC4F3FF78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png"/><Relationship Id="rId5" Type="http://schemas.openxmlformats.org/officeDocument/2006/relationships/hyperlink" Target="https://youtu.be/OtUWbsvCujM" TargetMode="External"/><Relationship Id="rId4" Type="http://schemas.openxmlformats.org/officeDocument/2006/relationships/notesSlide" Target="../notesSlides/notesSlide4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eWAbGU5cSw" TargetMode="External"/><Relationship Id="rId5" Type="http://schemas.openxmlformats.org/officeDocument/2006/relationships/hyperlink" Target="https://youtu.be/CeWAbGU5cSw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pn591m6hzU" TargetMode="External"/><Relationship Id="rId2" Type="http://schemas.openxmlformats.org/officeDocument/2006/relationships/hyperlink" Target="https://youtu.be/6cKauhqzPi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4DE_4HUX94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cKauhqzPi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cKauhqzPiY?start=361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Qpn591m6hzU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DE_4HUX94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DE_4HUX94E?start=10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xbooth.com/articles/ethics-ux-research/" TargetMode="External"/><Relationship Id="rId2" Type="http://schemas.openxmlformats.org/officeDocument/2006/relationships/hyperlink" Target="https://www.interaction-design.org/literature/article/conducting-ethical-user-re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LU4JBOoX3Y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m3gKnBwOXg?feature=oembed" TargetMode="External"/><Relationship Id="rId4" Type="http://schemas.openxmlformats.org/officeDocument/2006/relationships/hyperlink" Target="https://youtu.be/4DE_4HUX94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DE_4HUX94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6mNC2ucl7U?start=18&amp;feature=oembed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youtu.be/kxkrdLI6e6M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DD7qS76Llo?start=18&amp;feature=oembed" TargetMode="External"/><Relationship Id="rId4" Type="http://schemas.openxmlformats.org/officeDocument/2006/relationships/hyperlink" Target="https://youtu.be/sDD7qS76Llo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point.com/heuristic-evaluation-guide/" TargetMode="External"/><Relationship Id="rId2" Type="http://schemas.openxmlformats.org/officeDocument/2006/relationships/hyperlink" Target="http://www.nngroup.com/articles/how-to-conduct-a-heuristic-evalu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uregina.ca/Links/class-info/305/lab2/example-he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Hr-fdfy75Y?start=18&amp;feature=oembed" TargetMode="External"/><Relationship Id="rId4" Type="http://schemas.openxmlformats.org/officeDocument/2006/relationships/hyperlink" Target="https://youtu.be/0Hr-fdfy75Y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3552" y="1285861"/>
            <a:ext cx="8064896" cy="2314590"/>
          </a:xfrm>
        </p:spPr>
        <p:txBody>
          <a:bodyPr/>
          <a:lstStyle/>
          <a:p>
            <a:pPr algn="ctr"/>
            <a:r>
              <a:rPr lang="en-AU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SIT216</a:t>
            </a:r>
            <a:br>
              <a:rPr lang="en-AU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Centred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Topic 7</a:t>
            </a:r>
          </a:p>
          <a:p>
            <a:r>
              <a:rPr lang="en-AU" dirty="0"/>
              <a:t>Evaluation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Evaluating Design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walkthroughs</a:t>
            </a:r>
          </a:p>
          <a:p>
            <a:pPr lvl="1"/>
            <a:r>
              <a:rPr lang="en-US" dirty="0"/>
              <a:t>A description of the prototype</a:t>
            </a:r>
          </a:p>
          <a:p>
            <a:pPr lvl="1"/>
            <a:r>
              <a:rPr lang="en-US" dirty="0"/>
              <a:t>A set of representative tasks that users would want to perform</a:t>
            </a:r>
          </a:p>
          <a:p>
            <a:pPr lvl="1"/>
            <a:r>
              <a:rPr lang="en-US" dirty="0"/>
              <a:t>A list of the actions that users must perform to complete each task</a:t>
            </a:r>
          </a:p>
          <a:p>
            <a:pPr lvl="1"/>
            <a:r>
              <a:rPr lang="en-US" dirty="0"/>
              <a:t>An indication of who the users are and the kind of experience and knowledge that they bring</a:t>
            </a:r>
          </a:p>
        </p:txBody>
      </p:sp>
      <p:pic>
        <p:nvPicPr>
          <p:cNvPr id="4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A7E7B13-59A3-491E-9A80-B67D1698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114" y="4195770"/>
            <a:ext cx="3422292" cy="19303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19642" y="4262657"/>
            <a:ext cx="960582" cy="406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736651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F2F2F2"/>
                </a:solidFill>
              </a:rPr>
              <a:t>Some Thoughts…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The point of testing is not to prove or disprove something …..its to inform your judgement </a:t>
            </a:r>
          </a:p>
          <a:p>
            <a:r>
              <a:rPr lang="en-AU"/>
              <a:t>Testing is an iterative process – testing isn’t something you do once. You make something, test it, fix it and test it again</a:t>
            </a:r>
          </a:p>
          <a:p>
            <a:r>
              <a:rPr lang="en-AU"/>
              <a:t>Nothing beats a live audience reaction</a:t>
            </a:r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16403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B3B3B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F2F2F2"/>
                </a:solidFill>
              </a:rPr>
              <a:t>Summary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/>
              <a:t>Which approach?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70234-19E1-4C9D-AA4B-5EE986EAE56B}"/>
              </a:ext>
            </a:extLst>
          </p:cNvPr>
          <p:cNvSpPr txBox="1"/>
          <p:nvPr/>
        </p:nvSpPr>
        <p:spPr>
          <a:xfrm>
            <a:off x="9897533" y="6003055"/>
            <a:ext cx="229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Source: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5"/>
              </a:rPr>
              <a:t>https://youtu.be/OtUWbsvCujM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pic>
        <p:nvPicPr>
          <p:cNvPr id="3" name="When to Use Which UX Research Meth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6915" y="1970000"/>
            <a:ext cx="7498171" cy="42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6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B3B3B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F2F2F2"/>
                </a:solidFill>
              </a:rPr>
              <a:t>Summary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If you want a great product, you’ve got to test</a:t>
            </a:r>
          </a:p>
          <a:p>
            <a:pPr lvl="1">
              <a:tabLst>
                <a:tab pos="441325" algn="l"/>
              </a:tabLst>
            </a:pPr>
            <a:r>
              <a:rPr lang="en-AU"/>
              <a:t>you are too close to the product</a:t>
            </a:r>
          </a:p>
          <a:p>
            <a:pPr lvl="1">
              <a:tabLst>
                <a:tab pos="441325" algn="l"/>
              </a:tabLst>
            </a:pPr>
            <a:r>
              <a:rPr lang="en-AU"/>
              <a:t>testing gives you a fresh perspective</a:t>
            </a:r>
          </a:p>
          <a:p>
            <a:r>
              <a:rPr lang="en-AU"/>
              <a:t>Testing one user is 100% better than testing none </a:t>
            </a:r>
          </a:p>
          <a:p>
            <a:r>
              <a:rPr lang="en-AU"/>
              <a:t>The worst tester with the wrong user will still show you things that will improve your product</a:t>
            </a:r>
          </a:p>
        </p:txBody>
      </p:sp>
    </p:spTree>
    <p:extLst>
      <p:ext uri="{BB962C8B-B14F-4D97-AF65-F5344CB8AC3E}">
        <p14:creationId xmlns:p14="http://schemas.microsoft.com/office/powerpoint/2010/main" val="1085270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B3B3B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F2F2F2"/>
                </a:solidFill>
              </a:rPr>
              <a:t>Summary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Heuristic Evaluation: Detection of problems before launch</a:t>
            </a:r>
          </a:p>
          <a:p>
            <a:r>
              <a:rPr lang="en-AU" dirty="0"/>
              <a:t>Ensures quality product hits the market and therefore maintains your reputation</a:t>
            </a:r>
          </a:p>
          <a:p>
            <a:r>
              <a:rPr lang="en-AU" dirty="0"/>
              <a:t>Feedback - helps the team understand what the user really wants to do</a:t>
            </a:r>
          </a:p>
          <a:p>
            <a:r>
              <a:rPr lang="en-AU" dirty="0"/>
              <a:t>Uncovers assumptions about users that limit 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12667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B3B3B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F2F2F2"/>
                </a:solidFill>
              </a:rPr>
              <a:t>Summary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AU" dirty="0"/>
              <a:t>Evaluation is central to UCD – solutions must be designed based on human (user) needs and requirements that achieve their intended goals</a:t>
            </a:r>
          </a:p>
          <a:p>
            <a:r>
              <a:rPr lang="en-AU" dirty="0"/>
              <a:t>Many evaluation methods exist and can be used to help validate the findings from the activities required for UCD</a:t>
            </a:r>
          </a:p>
          <a:p>
            <a:r>
              <a:rPr lang="en-AU" dirty="0"/>
              <a:t>Evaluation needs to be conducted in an ethical manner and data collected, used and published stored and published appropriately</a:t>
            </a:r>
          </a:p>
          <a:p>
            <a:r>
              <a:rPr lang="en-AU" dirty="0"/>
              <a:t>The nature and structure of experiments should vary depending on their purpose</a:t>
            </a:r>
          </a:p>
          <a:p>
            <a:r>
              <a:rPr lang="en-AU" dirty="0"/>
              <a:t>Evaluation better informs the designer/design team to improve upon the design and increase the likelihood of </a:t>
            </a:r>
            <a:r>
              <a:rPr lang="en-AU"/>
              <a:t>user acceptance.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612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>
                <a:solidFill>
                  <a:srgbClr val="F2F2F2"/>
                </a:solidFill>
              </a:rPr>
              <a:t>Evaluating Design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walkthroughs</a:t>
            </a:r>
          </a:p>
          <a:p>
            <a:endParaRPr lang="en-US" dirty="0"/>
          </a:p>
        </p:txBody>
      </p:sp>
      <p:pic>
        <p:nvPicPr>
          <p:cNvPr id="2" name="CeWAbGU5cSw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4222" y="1882916"/>
            <a:ext cx="7543556" cy="4243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46486" y="5928584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Source: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5"/>
              </a:rPr>
              <a:t>https://youtu.be/CeWAbGU5cSw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7995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Activity - Evaluating Design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watching this video, respond to the following questions on cognitive walkthroughs: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often were the tasks/processes checked throughout the various stages of using the ATM?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What types of questions were being asked by the designers?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would this data/feedback be used?</a:t>
            </a:r>
          </a:p>
        </p:txBody>
      </p:sp>
    </p:spTree>
    <p:extLst>
      <p:ext uri="{BB962C8B-B14F-4D97-AF65-F5344CB8AC3E}">
        <p14:creationId xmlns:p14="http://schemas.microsoft.com/office/powerpoint/2010/main" val="36335316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Evaluating Design</a:t>
            </a:r>
          </a:p>
        </p:txBody>
      </p:sp>
      <p:sp>
        <p:nvSpPr>
          <p:cNvPr id="27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Heuristic evaluation</a:t>
            </a:r>
          </a:p>
          <a:p>
            <a:pPr lvl="1"/>
            <a:r>
              <a:rPr lang="en-US" dirty="0"/>
              <a:t>Several experts critique the design looking for potential problems</a:t>
            </a:r>
          </a:p>
          <a:p>
            <a:pPr lvl="1"/>
            <a:r>
              <a:rPr lang="en-US" dirty="0"/>
              <a:t>Used in the early design stages</a:t>
            </a:r>
          </a:p>
          <a:p>
            <a:r>
              <a:rPr lang="en-US" dirty="0"/>
              <a:t>Review-based evaluation</a:t>
            </a:r>
          </a:p>
          <a:p>
            <a:pPr lvl="1"/>
            <a:r>
              <a:rPr lang="en-US" dirty="0"/>
              <a:t>Compare this design to reviews of similar designs</a:t>
            </a:r>
          </a:p>
          <a:p>
            <a:r>
              <a:rPr lang="en-US" dirty="0"/>
              <a:t>Predictive evaluation</a:t>
            </a:r>
          </a:p>
          <a:p>
            <a:pPr lvl="1"/>
            <a:r>
              <a:rPr lang="en-US" dirty="0"/>
              <a:t>Past experiences, insights and data guiding (predicting) the evaluation</a:t>
            </a:r>
          </a:p>
        </p:txBody>
      </p:sp>
    </p:spTree>
    <p:extLst>
      <p:ext uri="{BB962C8B-B14F-4D97-AF65-F5344CB8AC3E}">
        <p14:creationId xmlns:p14="http://schemas.microsoft.com/office/powerpoint/2010/main" val="26393634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Interface Evaluation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Characterised by studying the interface:</a:t>
            </a:r>
          </a:p>
          <a:p>
            <a:pPr lvl="1">
              <a:tabLst>
                <a:tab pos="441325" algn="l"/>
              </a:tabLst>
            </a:pPr>
            <a:r>
              <a:rPr lang="en-AU" dirty="0"/>
              <a:t>Visibility and Affordance</a:t>
            </a:r>
          </a:p>
          <a:p>
            <a:pPr lvl="1">
              <a:tabLst>
                <a:tab pos="441325" algn="l"/>
              </a:tabLst>
            </a:pPr>
            <a:r>
              <a:rPr lang="en-AU" dirty="0"/>
              <a:t>Principles of HCI</a:t>
            </a:r>
          </a:p>
          <a:p>
            <a:pPr lvl="2">
              <a:tabLst>
                <a:tab pos="441325" algn="l"/>
              </a:tabLst>
            </a:pPr>
            <a:r>
              <a:rPr lang="en-AU" dirty="0" err="1"/>
              <a:t>Learnability</a:t>
            </a:r>
            <a:endParaRPr lang="en-AU" dirty="0"/>
          </a:p>
          <a:p>
            <a:pPr lvl="2">
              <a:tabLst>
                <a:tab pos="441325" algn="l"/>
              </a:tabLst>
            </a:pPr>
            <a:r>
              <a:rPr lang="en-AU" dirty="0"/>
              <a:t>Flexibility</a:t>
            </a:r>
          </a:p>
          <a:p>
            <a:pPr lvl="2">
              <a:tabLst>
                <a:tab pos="441325" algn="l"/>
              </a:tabLst>
            </a:pPr>
            <a:r>
              <a:rPr lang="en-AU" dirty="0"/>
              <a:t>Efficiency</a:t>
            </a:r>
          </a:p>
          <a:p>
            <a:pPr lvl="2">
              <a:tabLst>
                <a:tab pos="441325" algn="l"/>
              </a:tabLst>
            </a:pPr>
            <a:r>
              <a:rPr lang="en-AU" dirty="0"/>
              <a:t>Robustness</a:t>
            </a:r>
          </a:p>
          <a:p>
            <a:pPr lvl="2">
              <a:tabLst>
                <a:tab pos="441325" algn="l"/>
              </a:tabLst>
            </a:pPr>
            <a:r>
              <a:rPr lang="en-AU" dirty="0"/>
              <a:t>Predictability</a:t>
            </a:r>
          </a:p>
          <a:p>
            <a:pPr lvl="2">
              <a:tabLst>
                <a:tab pos="441325" algn="l"/>
              </a:tabLst>
            </a:pPr>
            <a:r>
              <a:rPr lang="en-AU" dirty="0" err="1"/>
              <a:t>Memorability</a:t>
            </a:r>
            <a:endParaRPr lang="en-A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F2F2F2"/>
                </a:solidFill>
              </a:rPr>
              <a:t>Interface Evaluation</a:t>
            </a:r>
          </a:p>
        </p:txBody>
      </p:sp>
      <p:sp>
        <p:nvSpPr>
          <p:cNvPr id="17412" name="AutoShape 2" descr="http://library.deakin.edu.au/forward/http:/www.syndetics.com/index.aspx?isbn=9780123706430/LC.JPG&amp;client=deaka&amp;type=hw7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Evaluation can/should be applied across many different fields with a </a:t>
            </a:r>
            <a:r>
              <a:rPr lang="en-AU" dirty="0" err="1"/>
              <a:t>UCD</a:t>
            </a:r>
            <a:r>
              <a:rPr lang="en-AU" dirty="0"/>
              <a:t> focus:</a:t>
            </a:r>
          </a:p>
          <a:p>
            <a:pPr lvl="1"/>
            <a:r>
              <a:rPr lang="en-AU" dirty="0"/>
              <a:t>Checking and refining the interface and interaction design decisions by understanding the target humans/users.</a:t>
            </a:r>
          </a:p>
          <a:p>
            <a:pPr lvl="1"/>
            <a:r>
              <a:rPr lang="en-AU" dirty="0"/>
              <a:t>Some other fields include:</a:t>
            </a:r>
          </a:p>
          <a:p>
            <a:pPr lvl="2"/>
            <a:r>
              <a:rPr lang="en-AU" dirty="0">
                <a:hlinkClick r:id="rId2"/>
              </a:rPr>
              <a:t>VR applications/experiences</a:t>
            </a:r>
            <a:endParaRPr lang="en-AU" dirty="0"/>
          </a:p>
          <a:p>
            <a:pPr lvl="2"/>
            <a:r>
              <a:rPr lang="en-AU" dirty="0">
                <a:hlinkClick r:id="rId3"/>
              </a:rPr>
              <a:t>Human-robots</a:t>
            </a:r>
            <a:endParaRPr lang="en-AU" dirty="0"/>
          </a:p>
          <a:p>
            <a:pPr lvl="2"/>
            <a:r>
              <a:rPr lang="en-AU" dirty="0">
                <a:hlinkClick r:id="rId4"/>
              </a:rPr>
              <a:t>Gaming</a:t>
            </a:r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3979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Interface &amp; Interaction Evaluation</a:t>
            </a:r>
            <a:endParaRPr lang="en-US" b="1" dirty="0">
              <a:solidFill>
                <a:srgbClr val="F2F2F2"/>
              </a:solidFill>
            </a:endParaRP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AU" dirty="0"/>
              <a:t>VR applications/experiences: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47475" y="5968981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Source: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3"/>
              </a:rPr>
              <a:t>https://youtu.be/6cKauhqzPiY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pic>
        <p:nvPicPr>
          <p:cNvPr id="2" name="6cKauhqzPi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62909" y="1902974"/>
            <a:ext cx="7666182" cy="43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675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Evaluating Implementation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AU" dirty="0"/>
              <a:t>Robot evaluation example</a:t>
            </a:r>
          </a:p>
          <a:p>
            <a:endParaRPr lang="en-AU" dirty="0"/>
          </a:p>
          <a:p>
            <a:endParaRPr lang="en-US" dirty="0"/>
          </a:p>
        </p:txBody>
      </p:sp>
      <p:pic>
        <p:nvPicPr>
          <p:cNvPr id="4" name="The Impact of Human-Robot Interfaces on the Learning of Visual Objects">
            <a:hlinkClick r:id="" action="ppaction://media"/>
            <a:extLst>
              <a:ext uri="{FF2B5EF4-FFF2-40B4-BE49-F238E27FC236}">
                <a16:creationId xmlns:a16="http://schemas.microsoft.com/office/drawing/2014/main" id="{490BD5CB-FCD6-47F7-9873-9149C952C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4364" y="1893011"/>
            <a:ext cx="8363272" cy="4704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9824" y="5888170"/>
            <a:ext cx="204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Source: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5"/>
              </a:rPr>
              <a:t>https://youtu.be/Qpn591m6hzU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100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AU" b="1" dirty="0">
                <a:solidFill>
                  <a:srgbClr val="F2F2F2"/>
                </a:solidFill>
              </a:rPr>
              <a:t>Interface &amp; Interaction Evaluation</a:t>
            </a:r>
            <a:endParaRPr lang="en-US" b="1" dirty="0">
              <a:solidFill>
                <a:srgbClr val="F2F2F2"/>
              </a:solidFill>
            </a:endParaRP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AU" dirty="0"/>
              <a:t>Gaming: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47475" y="5968981"/>
            <a:ext cx="2332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Source: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3"/>
              </a:rPr>
              <a:t>https://youtu.be/4DE_4HUX94E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pic>
        <p:nvPicPr>
          <p:cNvPr id="3" name="4DE_4HUX94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4525" y="1882292"/>
            <a:ext cx="7702950" cy="43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173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Activity - </a:t>
            </a:r>
            <a:r>
              <a:rPr lang="en-AU" b="1" dirty="0">
                <a:solidFill>
                  <a:srgbClr val="F2F2F2"/>
                </a:solidFill>
              </a:rPr>
              <a:t>Interface &amp; Interaction Evaluation</a:t>
            </a:r>
            <a:endParaRPr lang="en-US" b="1" dirty="0">
              <a:solidFill>
                <a:srgbClr val="F2F2F2"/>
              </a:solidFill>
            </a:endParaRP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watching these videos on evaluation, think about and discuss with the students around you an example/s of a product/system/device that you have found difficult to use (one that suggests </a:t>
            </a:r>
            <a:r>
              <a:rPr lang="en-US" i="1" dirty="0"/>
              <a:t>has not </a:t>
            </a:r>
            <a:r>
              <a:rPr lang="en-US" dirty="0"/>
              <a:t>been evaluated well).</a:t>
            </a:r>
          </a:p>
          <a:p>
            <a:pPr lvl="1"/>
            <a:r>
              <a:rPr lang="en-US" dirty="0"/>
              <a:t>You can refer to a VR, robotics or gaming example, or another area/domain (except for websites and mobile apps)</a:t>
            </a:r>
          </a:p>
          <a:p>
            <a:pPr lvl="1"/>
            <a:r>
              <a:rPr lang="en-US" dirty="0"/>
              <a:t>Are the issues actually related to your inexperience (learnability) or lack of understanding (domain knowledge) or can you now identify some usability design flaws in the interface/interaction?</a:t>
            </a:r>
          </a:p>
        </p:txBody>
      </p:sp>
    </p:spTree>
    <p:extLst>
      <p:ext uri="{BB962C8B-B14F-4D97-AF65-F5344CB8AC3E}">
        <p14:creationId xmlns:p14="http://schemas.microsoft.com/office/powerpoint/2010/main" val="22455016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Last Topic...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graphical design principles</a:t>
            </a:r>
          </a:p>
          <a:p>
            <a:r>
              <a:rPr lang="en-US" dirty="0"/>
              <a:t>Harmony, Balance and Simplicity</a:t>
            </a:r>
          </a:p>
          <a:p>
            <a:r>
              <a:rPr lang="en-US" dirty="0"/>
              <a:t>Refinement, Unity, Restraint and Modularity</a:t>
            </a:r>
          </a:p>
          <a:p>
            <a:r>
              <a:rPr lang="en-US" dirty="0"/>
              <a:t>Emotional design (affective usability) and some associated design considerations and implications.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</a:t>
            </a:r>
            <a:br>
              <a:rPr lang="en-US" dirty="0"/>
            </a:br>
            <a:r>
              <a:rPr lang="en-US" dirty="0"/>
              <a:t>IMPLEMENTATION &amp; evaluation</a:t>
            </a:r>
            <a:endParaRPr lang="en-A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Naturalistic overview</a:t>
            </a:r>
          </a:p>
          <a:p>
            <a:pPr lvl="1"/>
            <a:r>
              <a:rPr lang="en-US" dirty="0"/>
              <a:t>Based upon:</a:t>
            </a:r>
          </a:p>
          <a:p>
            <a:pPr lvl="2"/>
            <a:r>
              <a:rPr lang="en-US" dirty="0"/>
              <a:t>observing and monitoring</a:t>
            </a:r>
          </a:p>
          <a:p>
            <a:pPr lvl="2"/>
            <a:r>
              <a:rPr lang="en-US" dirty="0"/>
              <a:t>collecting users’ opinions</a:t>
            </a:r>
          </a:p>
          <a:p>
            <a:pPr lvl="2"/>
            <a:r>
              <a:rPr lang="en-US" dirty="0"/>
              <a:t>being ongoing as the project evolves</a:t>
            </a:r>
          </a:p>
          <a:p>
            <a:pPr lvl="1"/>
            <a:r>
              <a:rPr lang="en-US" dirty="0"/>
              <a:t>Involves:</a:t>
            </a:r>
          </a:p>
          <a:p>
            <a:pPr lvl="2"/>
            <a:r>
              <a:rPr lang="en-US" dirty="0"/>
              <a:t>observation in realistic settings</a:t>
            </a:r>
          </a:p>
          <a:p>
            <a:pPr lvl="2"/>
            <a:r>
              <a:rPr lang="en-US" dirty="0"/>
              <a:t>study of “real life”</a:t>
            </a:r>
          </a:p>
          <a:p>
            <a:pPr lvl="1"/>
            <a:r>
              <a:rPr lang="en-US" dirty="0"/>
              <a:t>Has external validity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Approaches to Implementation &amp; Evaluation</a:t>
            </a:r>
            <a:endParaRPr lang="en-A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416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Approaches to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&amp; </a:t>
            </a:r>
            <a:r>
              <a:rPr lang="en-US" b="1" dirty="0">
                <a:solidFill>
                  <a:srgbClr val="404040"/>
                </a:solidFill>
              </a:rPr>
              <a:t>Evaluation</a:t>
            </a:r>
          </a:p>
        </p:txBody>
      </p:sp>
      <p:sp>
        <p:nvSpPr>
          <p:cNvPr id="225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Experimental overview</a:t>
            </a:r>
          </a:p>
          <a:p>
            <a:pPr lvl="1"/>
            <a:r>
              <a:rPr lang="en-US" dirty="0"/>
              <a:t>Based upon:</a:t>
            </a:r>
          </a:p>
          <a:p>
            <a:pPr lvl="2"/>
            <a:r>
              <a:rPr lang="en-US" dirty="0"/>
              <a:t>experiments and benchmarking</a:t>
            </a:r>
          </a:p>
          <a:p>
            <a:pPr lvl="1"/>
            <a:r>
              <a:rPr lang="en-US" dirty="0"/>
              <a:t>Involves:</a:t>
            </a:r>
          </a:p>
          <a:p>
            <a:pPr lvl="2"/>
            <a:r>
              <a:rPr lang="en-US" dirty="0"/>
              <a:t>Interpretive Evaluation / Contextual Inquiry</a:t>
            </a:r>
          </a:p>
          <a:p>
            <a:pPr lvl="3"/>
            <a:r>
              <a:rPr lang="en-US" dirty="0"/>
              <a:t>guided by users</a:t>
            </a:r>
          </a:p>
          <a:p>
            <a:pPr lvl="3"/>
            <a:r>
              <a:rPr lang="en-US" dirty="0"/>
              <a:t>context of the system</a:t>
            </a:r>
          </a:p>
          <a:p>
            <a:pPr lvl="1"/>
            <a:r>
              <a:rPr lang="en-US" dirty="0"/>
              <a:t>“psychological” study</a:t>
            </a:r>
          </a:p>
          <a:p>
            <a:pPr lvl="1"/>
            <a:r>
              <a:rPr lang="en-US" dirty="0"/>
              <a:t>observe the effect of one or more dependent variables</a:t>
            </a:r>
          </a:p>
          <a:p>
            <a:pPr lvl="1"/>
            <a:r>
              <a:rPr lang="en-US" dirty="0"/>
              <a:t>easy to replicate</a:t>
            </a:r>
          </a:p>
          <a:p>
            <a:pPr lvl="1"/>
            <a:r>
              <a:rPr lang="en-US" dirty="0"/>
              <a:t>has internal validity</a:t>
            </a:r>
          </a:p>
          <a:p>
            <a:pPr lvl="1"/>
            <a:r>
              <a:rPr lang="en-US" dirty="0"/>
              <a:t>trade-off</a:t>
            </a:r>
          </a:p>
          <a:p>
            <a:pPr lvl="2"/>
            <a:r>
              <a:rPr lang="en-US" dirty="0"/>
              <a:t>generality of application (naturalistic) vs. precision and control (experimental)</a:t>
            </a:r>
          </a:p>
        </p:txBody>
      </p:sp>
    </p:spTree>
    <p:extLst>
      <p:ext uri="{BB962C8B-B14F-4D97-AF65-F5344CB8AC3E}">
        <p14:creationId xmlns:p14="http://schemas.microsoft.com/office/powerpoint/2010/main" val="31935883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>
                <a:solidFill>
                  <a:srgbClr val="404040"/>
                </a:solidFill>
              </a:rPr>
              <a:t>Ethical Implications</a:t>
            </a: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can be distressing</a:t>
            </a:r>
          </a:p>
          <a:p>
            <a:pPr lvl="1"/>
            <a:r>
              <a:rPr lang="en-US" dirty="0"/>
              <a:t>pressure to perform</a:t>
            </a:r>
          </a:p>
          <a:p>
            <a:pPr lvl="1"/>
            <a:r>
              <a:rPr lang="en-US" dirty="0"/>
              <a:t>feelings of inadequacy</a:t>
            </a:r>
          </a:p>
          <a:p>
            <a:pPr lvl="1"/>
            <a:r>
              <a:rPr lang="en-US" dirty="0"/>
              <a:t>competition with others</a:t>
            </a:r>
          </a:p>
          <a:p>
            <a:pPr lvl="1"/>
            <a:r>
              <a:rPr lang="en-US" dirty="0"/>
              <a:t>treat subjects with respect.</a:t>
            </a:r>
          </a:p>
        </p:txBody>
      </p:sp>
    </p:spTree>
    <p:extLst>
      <p:ext uri="{BB962C8B-B14F-4D97-AF65-F5344CB8AC3E}">
        <p14:creationId xmlns:p14="http://schemas.microsoft.com/office/powerpoint/2010/main" val="247776733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>
                <a:solidFill>
                  <a:srgbClr val="404040"/>
                </a:solidFill>
              </a:rPr>
              <a:t>Ethical Implications</a:t>
            </a: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  <a:p>
            <a:pPr lvl="1"/>
            <a:r>
              <a:rPr lang="en-US" dirty="0"/>
              <a:t>don’t waste user’s time</a:t>
            </a:r>
          </a:p>
          <a:p>
            <a:pPr lvl="1"/>
            <a:r>
              <a:rPr lang="en-US" dirty="0"/>
              <a:t>don’t cause harm (directly or indirectly)</a:t>
            </a:r>
          </a:p>
          <a:p>
            <a:pPr lvl="1"/>
            <a:r>
              <a:rPr lang="en-US" dirty="0"/>
              <a:t>make them comfortable</a:t>
            </a:r>
          </a:p>
          <a:p>
            <a:pPr lvl="1"/>
            <a:r>
              <a:rPr lang="en-US" dirty="0"/>
              <a:t>maintain privacy – including data collection and storage</a:t>
            </a:r>
          </a:p>
          <a:p>
            <a:pPr lvl="1"/>
            <a:r>
              <a:rPr lang="en-US" dirty="0"/>
              <a:t>inform the user.</a:t>
            </a:r>
          </a:p>
          <a:p>
            <a:r>
              <a:rPr lang="en-US" dirty="0"/>
              <a:t>Potential impact on:</a:t>
            </a:r>
          </a:p>
          <a:p>
            <a:pPr lvl="1"/>
            <a:r>
              <a:rPr lang="en-US" dirty="0"/>
              <a:t>Reputation</a:t>
            </a:r>
          </a:p>
          <a:p>
            <a:pPr lvl="1"/>
            <a:r>
              <a:rPr lang="en-US" dirty="0"/>
              <a:t>Trust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9081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>
                <a:solidFill>
                  <a:srgbClr val="404040"/>
                </a:solidFill>
              </a:rPr>
              <a:t>Ethical Implications</a:t>
            </a: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Conducting ethical user research involves:</a:t>
            </a:r>
          </a:p>
          <a:p>
            <a:pPr lvl="1"/>
            <a:r>
              <a:rPr lang="en-US" dirty="0"/>
              <a:t>Consent and permission</a:t>
            </a:r>
          </a:p>
          <a:p>
            <a:pPr lvl="1"/>
            <a:r>
              <a:rPr lang="en-US" dirty="0"/>
              <a:t>Ensuring users/participants are fully informed</a:t>
            </a:r>
          </a:p>
          <a:p>
            <a:pPr lvl="1"/>
            <a:r>
              <a:rPr lang="en-US" dirty="0"/>
              <a:t>If details need to be withheld, they should be provided as soon as practically possible</a:t>
            </a:r>
          </a:p>
          <a:p>
            <a:pPr lvl="1"/>
            <a:r>
              <a:rPr lang="en-US" dirty="0"/>
              <a:t>An awareness and understanding of how users may react</a:t>
            </a:r>
          </a:p>
          <a:p>
            <a:pPr lvl="1"/>
            <a:r>
              <a:rPr lang="en-US" dirty="0"/>
              <a:t>Following cultural norms</a:t>
            </a:r>
          </a:p>
          <a:p>
            <a:pPr lvl="1"/>
            <a:r>
              <a:rPr lang="en-US" dirty="0"/>
              <a:t>Honest representation of users/participants and the data collected from the studies</a:t>
            </a:r>
          </a:p>
          <a:p>
            <a:pPr lvl="2"/>
            <a:r>
              <a:rPr lang="en-US" dirty="0"/>
              <a:t>Accurate recording of data</a:t>
            </a:r>
          </a:p>
        </p:txBody>
      </p:sp>
    </p:spTree>
    <p:extLst>
      <p:ext uri="{BB962C8B-B14F-4D97-AF65-F5344CB8AC3E}">
        <p14:creationId xmlns:p14="http://schemas.microsoft.com/office/powerpoint/2010/main" val="208996202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>
                <a:solidFill>
                  <a:srgbClr val="404040"/>
                </a:solidFill>
              </a:rPr>
              <a:t>Ethical Implications</a:t>
            </a: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Conducting ethical research involves:</a:t>
            </a:r>
          </a:p>
          <a:p>
            <a:pPr lvl="1"/>
            <a:r>
              <a:rPr lang="en-US" dirty="0"/>
              <a:t>Ensuring data has been deidentified/</a:t>
            </a:r>
            <a:r>
              <a:rPr lang="en-US" dirty="0" err="1"/>
              <a:t>anonymised</a:t>
            </a:r>
            <a:r>
              <a:rPr lang="en-US" dirty="0"/>
              <a:t> (if required) and securely stored</a:t>
            </a:r>
          </a:p>
          <a:p>
            <a:pPr lvl="2"/>
            <a:r>
              <a:rPr lang="en-US" dirty="0"/>
              <a:t>Maintaining confidentiality/anonymity if reporting on user data</a:t>
            </a:r>
          </a:p>
          <a:p>
            <a:pPr lvl="2"/>
            <a:r>
              <a:rPr lang="en-US" dirty="0"/>
              <a:t>Appropriate data retention and destruction</a:t>
            </a:r>
          </a:p>
          <a:p>
            <a:r>
              <a:rPr lang="en-US" dirty="0"/>
              <a:t>Example additional references:</a:t>
            </a:r>
          </a:p>
          <a:p>
            <a:pPr lvl="1"/>
            <a:r>
              <a:rPr lang="en-AU" dirty="0">
                <a:hlinkClick r:id="rId2"/>
              </a:rPr>
              <a:t>https://www.interaction-design.org/literature/article/conducting-ethical-user-research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https://www.uxbooth.com/articles/ethics-ux-research/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https://youtu.be/LU4JBOoX3Ys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7868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Activity – Ethical Implications</a:t>
            </a: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Facebook’s experiment from 2012: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Online Media 1" title="Was Facebook's Experiment Unethical?">
            <a:hlinkClick r:id="" action="ppaction://media"/>
            <a:extLst>
              <a:ext uri="{FF2B5EF4-FFF2-40B4-BE49-F238E27FC236}">
                <a16:creationId xmlns:a16="http://schemas.microsoft.com/office/drawing/2014/main" id="{AF464B16-6BC7-403B-B9C3-602E911FAB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38677" y="1812931"/>
            <a:ext cx="7938912" cy="4465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3D4C96-8C47-4D23-8F87-9DFC8F617C38}"/>
              </a:ext>
            </a:extLst>
          </p:cNvPr>
          <p:cNvSpPr txBox="1"/>
          <p:nvPr/>
        </p:nvSpPr>
        <p:spPr>
          <a:xfrm>
            <a:off x="9859310" y="6032348"/>
            <a:ext cx="2332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Source: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4"/>
              </a:rPr>
              <a:t>https://youtu.be/4DE_4HUX94E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49427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Activity – Ethical Implications</a:t>
            </a: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‘Dark UX’: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D4C96-8C47-4D23-8F87-9DFC8F617C38}"/>
              </a:ext>
            </a:extLst>
          </p:cNvPr>
          <p:cNvSpPr txBox="1"/>
          <p:nvPr/>
        </p:nvSpPr>
        <p:spPr>
          <a:xfrm>
            <a:off x="9395283" y="5849167"/>
            <a:ext cx="2796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Source: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3"/>
              </a:rPr>
              <a:t>https://youtu.be/4DE_4HUX94E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+ ‘Dark Patterns’ -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4"/>
              </a:rPr>
              <a:t>https://youtu.be/kxkrdLI6e6M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pic>
        <p:nvPicPr>
          <p:cNvPr id="4" name="Online Media 3" title="How users are fooled online">
            <a:hlinkClick r:id="" action="ppaction://media"/>
            <a:extLst>
              <a:ext uri="{FF2B5EF4-FFF2-40B4-BE49-F238E27FC236}">
                <a16:creationId xmlns:a16="http://schemas.microsoft.com/office/drawing/2014/main" id="{3C5DD68A-ACF3-4C53-8D6B-EB47AF481F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076510" y="1816834"/>
            <a:ext cx="6038980" cy="45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6795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r>
              <a:rPr lang="en-US" b="1" dirty="0">
                <a:solidFill>
                  <a:srgbClr val="404040"/>
                </a:solidFill>
              </a:rPr>
              <a:t>Activity – Ethical Implications</a:t>
            </a: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 your thoughts on Facebook’s actions regarding their 2012 experiment and on the tricks played on users </a:t>
            </a:r>
            <a:br>
              <a:rPr lang="en-US" dirty="0"/>
            </a:br>
            <a:r>
              <a:rPr lang="en-US" dirty="0"/>
              <a:t>(‘Dark </a:t>
            </a:r>
            <a:r>
              <a:rPr lang="en-US" dirty="0" err="1"/>
              <a:t>UX</a:t>
            </a:r>
            <a:r>
              <a:rPr lang="en-US" dirty="0"/>
              <a:t>’/‘Dark Patterns’)</a:t>
            </a:r>
          </a:p>
          <a:p>
            <a:r>
              <a:rPr lang="en-US" dirty="0"/>
              <a:t>Consider/discuss the impact on users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244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This Topic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Analysing an interface for usability</a:t>
            </a:r>
          </a:p>
          <a:p>
            <a:r>
              <a:rPr lang="en-AU" dirty="0"/>
              <a:t>Evaluation of interfaces</a:t>
            </a:r>
          </a:p>
          <a:p>
            <a:r>
              <a:rPr lang="en-AU" dirty="0"/>
              <a:t>Concerns</a:t>
            </a:r>
          </a:p>
          <a:p>
            <a:r>
              <a:rPr lang="en-AU" dirty="0"/>
              <a:t>Heuristic Evaluation</a:t>
            </a:r>
          </a:p>
          <a:p>
            <a:r>
              <a:rPr lang="en-AU" dirty="0"/>
              <a:t>Alternative evaluation methods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404040"/>
                </a:solidFill>
              </a:rPr>
              <a:t>Focus on </a:t>
            </a:r>
            <a:r>
              <a:rPr lang="en-US" b="1" i="1" dirty="0">
                <a:solidFill>
                  <a:srgbClr val="404040"/>
                </a:solidFill>
              </a:rPr>
              <a:t>Users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Investigations into target humans/users: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Understand the user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WHO are they?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will they be doing?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do they </a:t>
            </a:r>
            <a:r>
              <a:rPr lang="en-US" i="1" dirty="0"/>
              <a:t>habitually</a:t>
            </a:r>
            <a:r>
              <a:rPr lang="en-US" dirty="0"/>
              <a:t> complete the task?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do they prefer to work?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are their skills, knowledge and motivation?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COLLABORATE with the user in determining the UI</a:t>
            </a:r>
          </a:p>
        </p:txBody>
      </p:sp>
    </p:spTree>
    <p:extLst>
      <p:ext uri="{BB962C8B-B14F-4D97-AF65-F5344CB8AC3E}">
        <p14:creationId xmlns:p14="http://schemas.microsoft.com/office/powerpoint/2010/main" val="2571137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7F43E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404040"/>
                </a:solidFill>
              </a:rPr>
              <a:t>Focus on the </a:t>
            </a:r>
            <a:r>
              <a:rPr lang="en-US" b="1" i="1" dirty="0">
                <a:solidFill>
                  <a:srgbClr val="404040"/>
                </a:solidFill>
              </a:rPr>
              <a:t>Task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Investigations into the tasks to be performed: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is the task? (task analysis - interview and observe)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is it intended to support? (results of task analysis)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expertise already exists?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COLLABORATE with the user (are we seeing a pattern here?????)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41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‘how to’ on </a:t>
            </a:r>
            <a:br>
              <a:rPr lang="en-AU" dirty="0"/>
            </a:br>
            <a:r>
              <a:rPr lang="en-AU" dirty="0"/>
              <a:t>NATURALISTIC EVALUATION</a:t>
            </a:r>
          </a:p>
        </p:txBody>
      </p:sp>
    </p:spTree>
    <p:extLst>
      <p:ext uri="{BB962C8B-B14F-4D97-AF65-F5344CB8AC3E}">
        <p14:creationId xmlns:p14="http://schemas.microsoft.com/office/powerpoint/2010/main" val="2913642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Naturalistic Evaluation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Observing Users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Direct Observation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Hawthorne Effect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Indirect Observation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Task-based Analysis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Performance-based Analysis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Post-task Walkthroughs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Verbal Protocols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Thinking Aloud</a:t>
            </a:r>
          </a:p>
        </p:txBody>
      </p:sp>
    </p:spTree>
    <p:extLst>
      <p:ext uri="{BB962C8B-B14F-4D97-AF65-F5344CB8AC3E}">
        <p14:creationId xmlns:p14="http://schemas.microsoft.com/office/powerpoint/2010/main" val="225825506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F2F2F2"/>
                </a:solidFill>
              </a:rPr>
              <a:t>Naturalistic Evaluation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Software Logging</a:t>
            </a:r>
          </a:p>
          <a:p>
            <a:pPr lvl="1">
              <a:lnSpc>
                <a:spcPct val="90000"/>
              </a:lnSpc>
              <a:tabLst>
                <a:tab pos="441325" algn="l"/>
              </a:tabLst>
            </a:pPr>
            <a:r>
              <a:rPr lang="en-US"/>
              <a:t>Automated data collection</a:t>
            </a:r>
          </a:p>
          <a:p>
            <a:pPr lvl="2">
              <a:lnSpc>
                <a:spcPct val="90000"/>
              </a:lnSpc>
              <a:tabLst>
                <a:tab pos="441325" algn="l"/>
              </a:tabLst>
            </a:pPr>
            <a:r>
              <a:rPr lang="en-US"/>
              <a:t>Unobstrusive</a:t>
            </a:r>
          </a:p>
          <a:p>
            <a:pPr lvl="1">
              <a:lnSpc>
                <a:spcPct val="90000"/>
              </a:lnSpc>
              <a:tabLst>
                <a:tab pos="441325" algn="l"/>
              </a:tabLst>
            </a:pPr>
            <a:r>
              <a:rPr lang="en-US"/>
              <a:t>Logging Tools</a:t>
            </a:r>
          </a:p>
          <a:p>
            <a:pPr lvl="2">
              <a:lnSpc>
                <a:spcPct val="90000"/>
              </a:lnSpc>
              <a:tabLst>
                <a:tab pos="441325" algn="l"/>
              </a:tabLst>
            </a:pPr>
            <a:r>
              <a:rPr lang="en-US"/>
              <a:t>Time-stamped keypresses</a:t>
            </a:r>
          </a:p>
          <a:p>
            <a:pPr lvl="2">
              <a:lnSpc>
                <a:spcPct val="90000"/>
              </a:lnSpc>
              <a:tabLst>
                <a:tab pos="441325" algn="l"/>
              </a:tabLst>
            </a:pPr>
            <a:r>
              <a:rPr lang="en-US"/>
              <a:t>Interaction logging</a:t>
            </a:r>
          </a:p>
          <a:p>
            <a:pPr>
              <a:lnSpc>
                <a:spcPct val="90000"/>
              </a:lnSpc>
            </a:pPr>
            <a:r>
              <a:rPr lang="en-US"/>
              <a:t>User Opinions</a:t>
            </a:r>
          </a:p>
          <a:p>
            <a:pPr lvl="1">
              <a:lnSpc>
                <a:spcPct val="90000"/>
              </a:lnSpc>
              <a:tabLst>
                <a:tab pos="441325" algn="l"/>
              </a:tabLst>
            </a:pPr>
            <a:r>
              <a:rPr lang="en-US"/>
              <a:t>Structured Interviews</a:t>
            </a:r>
          </a:p>
          <a:p>
            <a:pPr lvl="1">
              <a:lnSpc>
                <a:spcPct val="90000"/>
              </a:lnSpc>
              <a:tabLst>
                <a:tab pos="441325" algn="l"/>
              </a:tabLst>
            </a:pPr>
            <a:r>
              <a:rPr lang="en-US"/>
              <a:t>Flexible Interviews</a:t>
            </a:r>
          </a:p>
          <a:p>
            <a:pPr lvl="1">
              <a:lnSpc>
                <a:spcPct val="90000"/>
              </a:lnSpc>
              <a:tabLst>
                <a:tab pos="441325" algn="l"/>
              </a:tabLst>
            </a:pPr>
            <a:r>
              <a:rPr lang="en-US"/>
              <a:t>Questionnaires &amp; Surveys</a:t>
            </a:r>
          </a:p>
        </p:txBody>
      </p:sp>
    </p:spTree>
    <p:extLst>
      <p:ext uri="{BB962C8B-B14F-4D97-AF65-F5344CB8AC3E}">
        <p14:creationId xmlns:p14="http://schemas.microsoft.com/office/powerpoint/2010/main" val="346330017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F2F2F2"/>
                </a:solidFill>
              </a:rPr>
              <a:t>Naturalistic Evaluation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Interpretative Evaluation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Contextual Inquiry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Usability studies in the workplace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“Ethnography”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Work, time, motivational, social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No metrics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Cooperative Evaluation</a:t>
            </a:r>
          </a:p>
          <a:p>
            <a:pPr lvl="2">
              <a:tabLst>
                <a:tab pos="441325" algn="l"/>
              </a:tabLst>
            </a:pPr>
            <a:r>
              <a:rPr lang="en-US" dirty="0"/>
              <a:t>User thinks of themself as an evaluation collaborator rather than an evaluation subject.</a:t>
            </a:r>
          </a:p>
        </p:txBody>
      </p:sp>
    </p:spTree>
    <p:extLst>
      <p:ext uri="{BB962C8B-B14F-4D97-AF65-F5344CB8AC3E}">
        <p14:creationId xmlns:p14="http://schemas.microsoft.com/office/powerpoint/2010/main" val="382764310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F2F2F2"/>
                </a:solidFill>
              </a:rPr>
              <a:t>Naturalistic Evaluation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Predictive Evaluation</a:t>
            </a:r>
          </a:p>
          <a:p>
            <a:pPr lvl="1">
              <a:tabLst>
                <a:tab pos="441325" algn="l"/>
              </a:tabLst>
            </a:pPr>
            <a:r>
              <a:rPr lang="en-US"/>
              <a:t>Inspection Methods</a:t>
            </a:r>
          </a:p>
          <a:p>
            <a:pPr lvl="1">
              <a:tabLst>
                <a:tab pos="441325" algn="l"/>
              </a:tabLst>
            </a:pPr>
            <a:r>
              <a:rPr lang="en-US"/>
              <a:t>Usage Simulations</a:t>
            </a:r>
          </a:p>
          <a:p>
            <a:pPr lvl="2">
              <a:tabLst>
                <a:tab pos="441325" algn="l"/>
              </a:tabLst>
            </a:pPr>
            <a:r>
              <a:rPr lang="en-US"/>
              <a:t>Structured Expert Reviewing</a:t>
            </a:r>
          </a:p>
          <a:p>
            <a:pPr lvl="2">
              <a:tabLst>
                <a:tab pos="441325" algn="l"/>
              </a:tabLst>
            </a:pPr>
            <a:r>
              <a:rPr lang="en-US"/>
              <a:t>Walkthroughs</a:t>
            </a:r>
          </a:p>
          <a:p>
            <a:pPr lvl="1">
              <a:tabLst>
                <a:tab pos="441325" algn="l"/>
              </a:tabLst>
            </a:pPr>
            <a:r>
              <a:rPr lang="en-US"/>
              <a:t>Keystroke Modelling</a:t>
            </a:r>
          </a:p>
        </p:txBody>
      </p:sp>
    </p:spTree>
    <p:extLst>
      <p:ext uri="{BB962C8B-B14F-4D97-AF65-F5344CB8AC3E}">
        <p14:creationId xmlns:p14="http://schemas.microsoft.com/office/powerpoint/2010/main" val="373997341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F2F2F2"/>
                </a:solidFill>
              </a:rPr>
              <a:t>Activity - Naturalistic Evaluation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Observation:</a:t>
            </a:r>
          </a:p>
          <a:p>
            <a:endParaRPr lang="en-US" dirty="0"/>
          </a:p>
        </p:txBody>
      </p:sp>
      <p:pic>
        <p:nvPicPr>
          <p:cNvPr id="3" name="Online Media 2" title="Observation Research">
            <a:hlinkClick r:id="" action="ppaction://media"/>
            <a:extLst>
              <a:ext uri="{FF2B5EF4-FFF2-40B4-BE49-F238E27FC236}">
                <a16:creationId xmlns:a16="http://schemas.microsoft.com/office/drawing/2014/main" id="{A12E3534-9559-4201-937F-D9C84E61C4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68503" y="1972733"/>
            <a:ext cx="7254994" cy="4080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B7F9D-8775-4224-9D5E-9301C2F2A192}"/>
              </a:ext>
            </a:extLst>
          </p:cNvPr>
          <p:cNvSpPr txBox="1"/>
          <p:nvPr/>
        </p:nvSpPr>
        <p:spPr>
          <a:xfrm>
            <a:off x="9859310" y="5879945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Source: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4"/>
              </a:rPr>
              <a:t>https://youtu.be/sDD7qS76Llo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82491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F2F2F2"/>
                </a:solidFill>
              </a:rPr>
              <a:t>Activity - Naturalistic Evaluation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Briefly recap 2-3 main points on the </a:t>
            </a:r>
            <a:r>
              <a:rPr lang="en-US" b="1" dirty="0"/>
              <a:t>advantages</a:t>
            </a:r>
            <a:r>
              <a:rPr lang="en-US" dirty="0"/>
              <a:t> or </a:t>
            </a:r>
            <a:r>
              <a:rPr lang="en-US" b="1" dirty="0"/>
              <a:t>benefits</a:t>
            </a:r>
            <a:r>
              <a:rPr lang="en-US" dirty="0"/>
              <a:t> of choosing an observational evaluation approach</a:t>
            </a:r>
          </a:p>
          <a:p>
            <a:r>
              <a:rPr lang="en-US" dirty="0"/>
              <a:t>Add a further 2-3 points on the </a:t>
            </a:r>
            <a:r>
              <a:rPr lang="en-US" b="1" dirty="0"/>
              <a:t>disadvantages</a:t>
            </a:r>
          </a:p>
          <a:p>
            <a:r>
              <a:rPr lang="en-US" dirty="0"/>
              <a:t>How would you perform this </a:t>
            </a:r>
            <a:r>
              <a:rPr lang="en-US" b="1" dirty="0"/>
              <a:t>ethically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1486503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‘HOW TO’ ON </a:t>
            </a:r>
            <a:br>
              <a:rPr lang="en-AU" dirty="0"/>
            </a:br>
            <a:r>
              <a:rPr lang="en-AU" dirty="0"/>
              <a:t>EXPERIMENTAL EVALUATION</a:t>
            </a:r>
          </a:p>
        </p:txBody>
      </p:sp>
    </p:spTree>
    <p:extLst>
      <p:ext uri="{BB962C8B-B14F-4D97-AF65-F5344CB8AC3E}">
        <p14:creationId xmlns:p14="http://schemas.microsoft.com/office/powerpoint/2010/main" val="107107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Readings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Readings (in addition to the textbook):</a:t>
            </a:r>
          </a:p>
          <a:p>
            <a:pPr lvl="1"/>
            <a:r>
              <a:rPr lang="en-AU" dirty="0">
                <a:hlinkClick r:id="rId2"/>
              </a:rPr>
              <a:t>http://www.nngroup.com/articles/how-to-conduct-a-heuristic-evaluation/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http://www.sitepoint.com/heuristic-evaluation-guide/</a:t>
            </a:r>
            <a:endParaRPr lang="en-AU" dirty="0"/>
          </a:p>
          <a:p>
            <a:pPr lvl="1"/>
            <a:r>
              <a:rPr lang="en-AU" dirty="0">
                <a:hlinkClick r:id="rId4"/>
              </a:rPr>
              <a:t>http://www.cs.uregina.ca/Links/class-info/305/lab2/example-he.html</a:t>
            </a:r>
            <a:endParaRPr lang="en-AU" dirty="0"/>
          </a:p>
          <a:p>
            <a:pPr lvl="1"/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589705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F2F2F2"/>
                </a:solidFill>
              </a:rPr>
              <a:t>Experimental Evaluation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Experiments enable designers to manipulate variables and study their effects.</a:t>
            </a:r>
          </a:p>
          <a:p>
            <a:r>
              <a:rPr lang="en-US" dirty="0"/>
              <a:t>Traditional Experiments</a:t>
            </a:r>
          </a:p>
          <a:p>
            <a:r>
              <a:rPr lang="en-US" dirty="0"/>
              <a:t>Practical Issues</a:t>
            </a:r>
          </a:p>
          <a:p>
            <a:r>
              <a:rPr lang="en-US" dirty="0"/>
              <a:t>Usability Engineering</a:t>
            </a:r>
          </a:p>
          <a:p>
            <a:r>
              <a:rPr lang="en-US" dirty="0"/>
              <a:t>Problems?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Reliability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117105425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F2F2F2"/>
                </a:solidFill>
              </a:rPr>
              <a:t>Experimental Evaluation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Subjects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Match the expected user population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Age, gender, domain knowledge, IT knowledge,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Sample size: varies, but at least 10</a:t>
            </a:r>
          </a:p>
          <a:p>
            <a:r>
              <a:rPr lang="en-US" dirty="0"/>
              <a:t>Hypothesis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Dependent and independent variables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Statistical measures</a:t>
            </a:r>
          </a:p>
        </p:txBody>
      </p:sp>
    </p:spTree>
    <p:extLst>
      <p:ext uri="{BB962C8B-B14F-4D97-AF65-F5344CB8AC3E}">
        <p14:creationId xmlns:p14="http://schemas.microsoft.com/office/powerpoint/2010/main" val="60041886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pPr>
              <a:defRPr/>
            </a:pPr>
            <a:r>
              <a:rPr lang="en-US" b="1">
                <a:solidFill>
                  <a:srgbClr val="F2F2F2"/>
                </a:solidFill>
              </a:rPr>
              <a:t>Experimental Evaluation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Independent: interface style, level of help, menu design, icon design, etc.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Dependent: speed, productivity, number of errors, user preference, etc.</a:t>
            </a:r>
          </a:p>
          <a:p>
            <a:r>
              <a:rPr lang="en-US" dirty="0"/>
              <a:t>Experimental Design</a:t>
            </a:r>
          </a:p>
          <a:p>
            <a:pPr lvl="1">
              <a:tabLst>
                <a:tab pos="441325" algn="l"/>
              </a:tabLst>
            </a:pPr>
            <a:r>
              <a:rPr lang="en-US" dirty="0"/>
              <a:t>Between groups vs. within groups</a:t>
            </a:r>
          </a:p>
        </p:txBody>
      </p:sp>
    </p:spTree>
    <p:extLst>
      <p:ext uri="{BB962C8B-B14F-4D97-AF65-F5344CB8AC3E}">
        <p14:creationId xmlns:p14="http://schemas.microsoft.com/office/powerpoint/2010/main" val="21738910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Experimental Evaluation</a:t>
            </a:r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 concerns</a:t>
            </a:r>
          </a:p>
          <a:p>
            <a:pPr lvl="1"/>
            <a:r>
              <a:rPr lang="en-US" dirty="0"/>
              <a:t>individual differences between subjects</a:t>
            </a:r>
          </a:p>
          <a:p>
            <a:pPr lvl="1"/>
            <a:r>
              <a:rPr lang="en-US" dirty="0"/>
              <a:t>partial solution</a:t>
            </a:r>
          </a:p>
          <a:p>
            <a:r>
              <a:rPr lang="en-US" dirty="0"/>
              <a:t>Validity concerns</a:t>
            </a:r>
          </a:p>
          <a:p>
            <a:pPr lvl="1"/>
            <a:r>
              <a:rPr lang="en-US" dirty="0"/>
              <a:t>does it measure something of relevance?</a:t>
            </a:r>
          </a:p>
          <a:p>
            <a:pPr lvl="1"/>
            <a:r>
              <a:rPr lang="en-US" dirty="0"/>
              <a:t>non-typical users tested</a:t>
            </a:r>
          </a:p>
          <a:p>
            <a:pPr lvl="1"/>
            <a:r>
              <a:rPr lang="en-US" dirty="0"/>
              <a:t>tasks are not typical</a:t>
            </a:r>
          </a:p>
          <a:p>
            <a:pPr lvl="1"/>
            <a:r>
              <a:rPr lang="en-US" dirty="0"/>
              <a:t>lab vs.</a:t>
            </a:r>
            <a:r>
              <a:rPr lang="en-US" i="1" dirty="0"/>
              <a:t> </a:t>
            </a:r>
            <a:r>
              <a:rPr lang="en-US" dirty="0"/>
              <a:t>real environment</a:t>
            </a:r>
          </a:p>
          <a:p>
            <a:pPr lvl="1"/>
            <a:r>
              <a:rPr lang="en-US" dirty="0"/>
              <a:t>social influences</a:t>
            </a:r>
          </a:p>
        </p:txBody>
      </p:sp>
    </p:spTree>
    <p:extLst>
      <p:ext uri="{BB962C8B-B14F-4D97-AF65-F5344CB8AC3E}">
        <p14:creationId xmlns:p14="http://schemas.microsoft.com/office/powerpoint/2010/main" val="260413891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Activity - Experimental Evaluation</a:t>
            </a:r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UX lab example</a:t>
            </a:r>
          </a:p>
        </p:txBody>
      </p:sp>
      <p:pic>
        <p:nvPicPr>
          <p:cNvPr id="2" name="Online Media 1" title="Nihilent User Experience Laboratory">
            <a:hlinkClick r:id="" action="ppaction://media"/>
            <a:extLst>
              <a:ext uri="{FF2B5EF4-FFF2-40B4-BE49-F238E27FC236}">
                <a16:creationId xmlns:a16="http://schemas.microsoft.com/office/drawing/2014/main" id="{12484B4F-E2DD-459F-871A-CC6D0F1FDD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09800" y="1870075"/>
            <a:ext cx="7772400" cy="4371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A687E-149F-44D2-91E7-603368C49BA7}"/>
              </a:ext>
            </a:extLst>
          </p:cNvPr>
          <p:cNvSpPr txBox="1"/>
          <p:nvPr/>
        </p:nvSpPr>
        <p:spPr>
          <a:xfrm>
            <a:off x="9982200" y="5992129"/>
            <a:ext cx="2204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</a:rPr>
              <a:t>Source: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1" charset="-128"/>
                <a:cs typeface="+mn-cs"/>
                <a:hlinkClick r:id="rId4"/>
              </a:rPr>
              <a:t>https://youtu.be/0Hr-fdfy75Y</a:t>
            </a: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22469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2058AA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Activity - Experimental Evaluation</a:t>
            </a:r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Briefly recap 2-3 main points on the advantages or capabilities of the UX lab</a:t>
            </a:r>
          </a:p>
          <a:p>
            <a:r>
              <a:rPr lang="en-US" dirty="0"/>
              <a:t>Are there any negative aspects or potential disadvantages? </a:t>
            </a:r>
          </a:p>
          <a:p>
            <a:r>
              <a:rPr lang="en-US" dirty="0"/>
              <a:t>Include some related ethical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00177361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evaluation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4971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Heuristic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One key method is a self evaluation process for a designer.</a:t>
            </a:r>
          </a:p>
          <a:p>
            <a:r>
              <a:rPr lang="en-AU" dirty="0"/>
              <a:t>Reviewing a design based on a set of rules</a:t>
            </a:r>
          </a:p>
        </p:txBody>
      </p:sp>
    </p:spTree>
    <p:extLst>
      <p:ext uri="{BB962C8B-B14F-4D97-AF65-F5344CB8AC3E}">
        <p14:creationId xmlns:p14="http://schemas.microsoft.com/office/powerpoint/2010/main" val="45390191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Heuristic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Systematic inspection to see if interface complies to guidelines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3-5 inspectors</a:t>
            </a:r>
          </a:p>
          <a:p>
            <a:pPr lvl="1"/>
            <a:r>
              <a:rPr lang="en-US" dirty="0"/>
              <a:t>Works for paper, prototypes, and working systems</a:t>
            </a:r>
          </a:p>
          <a:p>
            <a:pPr lvl="1"/>
            <a:r>
              <a:rPr lang="en-US" dirty="0"/>
              <a:t>usability engineers, end users, double experts…</a:t>
            </a:r>
          </a:p>
          <a:p>
            <a:pPr lvl="1"/>
            <a:r>
              <a:rPr lang="en-US" dirty="0"/>
              <a:t>inspect interface in isolation </a:t>
            </a:r>
          </a:p>
          <a:p>
            <a:pPr lvl="1"/>
            <a:r>
              <a:rPr lang="en-US" dirty="0"/>
              <a:t>compare notes afterwards</a:t>
            </a:r>
          </a:p>
          <a:p>
            <a:pPr lvl="2"/>
            <a:r>
              <a:rPr lang="en-US" dirty="0"/>
              <a:t>single evaluator only catches ~35% of usability problems</a:t>
            </a:r>
          </a:p>
          <a:p>
            <a:pPr lvl="2"/>
            <a:r>
              <a:rPr lang="en-US" dirty="0"/>
              <a:t>5 evaluators catch 75% of problems</a:t>
            </a:r>
          </a:p>
        </p:txBody>
      </p:sp>
    </p:spTree>
    <p:extLst>
      <p:ext uri="{BB962C8B-B14F-4D97-AF65-F5344CB8AC3E}">
        <p14:creationId xmlns:p14="http://schemas.microsoft.com/office/powerpoint/2010/main" val="197219284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404040"/>
                </a:solidFill>
              </a:rPr>
              <a:t>Heuristic Evaluation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“minimalist” approach</a:t>
            </a:r>
          </a:p>
          <a:p>
            <a:pPr lvl="2"/>
            <a:r>
              <a:rPr lang="en-US" dirty="0"/>
              <a:t>a few guidelines identify many common usability problems</a:t>
            </a:r>
          </a:p>
          <a:p>
            <a:pPr lvl="2"/>
            <a:r>
              <a:rPr lang="en-US" dirty="0"/>
              <a:t>easily remembered, easily applied with modest effort</a:t>
            </a:r>
          </a:p>
          <a:p>
            <a:pPr lvl="1"/>
            <a:r>
              <a:rPr lang="en-US" dirty="0"/>
              <a:t>discount usability engineering</a:t>
            </a:r>
          </a:p>
          <a:p>
            <a:pPr lvl="2"/>
            <a:r>
              <a:rPr lang="en-US" dirty="0"/>
              <a:t>cheap and fast way to inspect a system</a:t>
            </a:r>
          </a:p>
          <a:p>
            <a:pPr lvl="2"/>
            <a:r>
              <a:rPr lang="en-US" dirty="0"/>
              <a:t>can be done by usability experts, double experts, and end users</a:t>
            </a:r>
          </a:p>
        </p:txBody>
      </p:sp>
    </p:spTree>
    <p:extLst>
      <p:ext uri="{BB962C8B-B14F-4D97-AF65-F5344CB8AC3E}">
        <p14:creationId xmlns:p14="http://schemas.microsoft.com/office/powerpoint/2010/main" val="46530658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404040"/>
                </a:solidFill>
              </a:rPr>
              <a:t>Heuristic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principles are more or less at the motherhood level</a:t>
            </a:r>
          </a:p>
          <a:p>
            <a:pPr lvl="1"/>
            <a:r>
              <a:rPr lang="en-US" dirty="0"/>
              <a:t>can’t be treated as a simple checklist</a:t>
            </a:r>
          </a:p>
          <a:p>
            <a:pPr lvl="1"/>
            <a:r>
              <a:rPr lang="en-US" dirty="0"/>
              <a:t>subtleties involved in their use</a:t>
            </a:r>
          </a:p>
          <a:p>
            <a:r>
              <a:rPr lang="en-US" dirty="0"/>
              <a:t>Inspect an interface for usability problems with the following 8 principles:</a:t>
            </a:r>
          </a:p>
          <a:p>
            <a:pPr lvl="1"/>
            <a:r>
              <a:rPr lang="en-US" dirty="0"/>
              <a:t>Developed by Saul Greenberg (U. Calgary)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307148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Heuristic evaluation Process</a:t>
            </a:r>
          </a:p>
        </p:txBody>
      </p:sp>
    </p:spTree>
    <p:extLst>
      <p:ext uri="{BB962C8B-B14F-4D97-AF65-F5344CB8AC3E}">
        <p14:creationId xmlns:p14="http://schemas.microsoft.com/office/powerpoint/2010/main" val="3683481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1. Simple and natural dialogue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295403"/>
            <a:ext cx="10670976" cy="4830763"/>
          </a:xfrm>
        </p:spPr>
        <p:txBody>
          <a:bodyPr/>
          <a:lstStyle/>
          <a:p>
            <a:r>
              <a:rPr lang="en-US" dirty="0"/>
              <a:t>Use the user’s conceptual model</a:t>
            </a:r>
          </a:p>
          <a:p>
            <a:r>
              <a:rPr lang="en-US" dirty="0"/>
              <a:t>Match the users’ task sequence </a:t>
            </a:r>
          </a:p>
          <a:p>
            <a:r>
              <a:rPr lang="en-US" dirty="0" err="1"/>
              <a:t>Minimise</a:t>
            </a:r>
            <a:r>
              <a:rPr lang="en-US" dirty="0"/>
              <a:t> mapping between interface and task semantics</a:t>
            </a:r>
          </a:p>
        </p:txBody>
      </p:sp>
    </p:spTree>
    <p:extLst>
      <p:ext uri="{BB962C8B-B14F-4D97-AF65-F5344CB8AC3E}">
        <p14:creationId xmlns:p14="http://schemas.microsoft.com/office/powerpoint/2010/main" val="1211757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1. Simple and natural dialogue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95403"/>
            <a:ext cx="6770915" cy="4830763"/>
          </a:xfrm>
        </p:spPr>
        <p:txBody>
          <a:bodyPr/>
          <a:lstStyle/>
          <a:p>
            <a:r>
              <a:rPr lang="en-US" dirty="0"/>
              <a:t>Present exactly the information the user needs</a:t>
            </a:r>
          </a:p>
          <a:p>
            <a:pPr lvl="1"/>
            <a:r>
              <a:rPr lang="en-US" dirty="0"/>
              <a:t>less is more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information should appear in natural order</a:t>
            </a:r>
          </a:p>
          <a:p>
            <a:pPr lvl="2"/>
            <a:r>
              <a:rPr lang="en-US" dirty="0"/>
              <a:t>related information is graphically clustered</a:t>
            </a:r>
          </a:p>
          <a:p>
            <a:pPr lvl="2"/>
            <a:r>
              <a:rPr lang="en-US" dirty="0"/>
              <a:t>order of accessing information matches user’s expectations</a:t>
            </a:r>
            <a:endParaRPr lang="en-AU" dirty="0"/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9C5B683-7559-4BFA-9476-63B2B7DD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56" y="1140278"/>
            <a:ext cx="3517447" cy="2513240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C6CE68E-48D9-474A-9302-BF3D3528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790" y="3650796"/>
            <a:ext cx="4286250" cy="32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2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1. Simple and natural dialogue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or hide irrelevant or rarely needed information</a:t>
            </a:r>
          </a:p>
          <a:p>
            <a:pPr lvl="1"/>
            <a:r>
              <a:rPr lang="en-US" dirty="0"/>
              <a:t>competes with important information on screen</a:t>
            </a:r>
          </a:p>
          <a:p>
            <a:r>
              <a:rPr lang="en-US" dirty="0"/>
              <a:t>Remove modes</a:t>
            </a:r>
          </a:p>
          <a:p>
            <a:r>
              <a:rPr lang="en-US" dirty="0"/>
              <a:t>Use windows frugally</a:t>
            </a:r>
          </a:p>
          <a:p>
            <a:pPr lvl="1"/>
            <a:r>
              <a:rPr lang="en-US" dirty="0"/>
              <a:t>don’t add unneeded navigation and window management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4248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Activity - 1. Simple and natural dialogue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idx="1"/>
          </p:nvPr>
        </p:nvSpPr>
        <p:spPr>
          <a:xfrm>
            <a:off x="609600" y="1295403"/>
            <a:ext cx="10972800" cy="4830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See if you can think of an example where you have been confused using a system/app (such as having to look through too much information/content on the screen).</a:t>
            </a:r>
            <a:endParaRPr lang="en-US" dirty="0">
              <a:cs typeface="Calibri"/>
            </a:endParaRPr>
          </a:p>
          <a:p>
            <a:r>
              <a:rPr lang="en-US" dirty="0"/>
              <a:t>Can you relate to the screenshots shown with similar situations/interactions?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90073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2. Speak the users’ language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Terminology based on users’ language for task</a:t>
            </a:r>
          </a:p>
          <a:p>
            <a:pPr lvl="1"/>
            <a:r>
              <a:rPr lang="en-US" dirty="0"/>
              <a:t>examples: data entry and copying files</a:t>
            </a:r>
          </a:p>
          <a:p>
            <a:endParaRPr lang="en-AU" dirty="0"/>
          </a:p>
        </p:txBody>
      </p:sp>
      <p:pic>
        <p:nvPicPr>
          <p:cNvPr id="106498" name="Picture 2" descr="File-Collisio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946" y="1929204"/>
            <a:ext cx="4169081" cy="40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16351" y="5989211"/>
            <a:ext cx="29065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+mn-lt"/>
              </a:rPr>
              <a:t>http://www.addictivetips.com/windows-tips/windows-8-review/</a:t>
            </a:r>
          </a:p>
        </p:txBody>
      </p:sp>
      <p:pic>
        <p:nvPicPr>
          <p:cNvPr id="106502" name="Picture 6" descr="http://www.howtoexcelatexcel.com/wp-content/uploads/2012/07/Excel-Data-Entry-Warning-Dialog-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27" y="2949426"/>
            <a:ext cx="5063217" cy="159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5560" y="4596960"/>
            <a:ext cx="1744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+mn-lt"/>
              </a:rPr>
              <a:t>http://www.howtoexcelatexcel.com/</a:t>
            </a:r>
          </a:p>
        </p:txBody>
      </p:sp>
    </p:spTree>
    <p:extLst>
      <p:ext uri="{BB962C8B-B14F-4D97-AF65-F5344CB8AC3E}">
        <p14:creationId xmlns:p14="http://schemas.microsoft.com/office/powerpoint/2010/main" val="81862886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2. Speak the users’ language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106498" name="Picture 2" descr="http://4.bp.blogspot.com/--JfsTXvmV5o/TmPEoS9hBvI/AAAAAAAAlws/DCp3WchP29s/s640/38941509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18430" r="7200" b="8720"/>
          <a:stretch/>
        </p:blipFill>
        <p:spPr bwMode="auto">
          <a:xfrm>
            <a:off x="3449467" y="2965142"/>
            <a:ext cx="4012707" cy="125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9697" y="4186156"/>
            <a:ext cx="4046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+mn-lt"/>
              </a:rPr>
              <a:t>http://blog.isthereaproblemhere.com/2011/09/hey-theres-syntax-error-in-your-syntax.html</a:t>
            </a:r>
          </a:p>
        </p:txBody>
      </p:sp>
      <p:pic>
        <p:nvPicPr>
          <p:cNvPr id="106500" name="Picture 4" descr="http://www.mobileapptesting.com/wp-content/uploads/2010/08/iPhone-Error-Message-300x27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t="2982" r="5727" b="2805"/>
          <a:stretch/>
        </p:blipFill>
        <p:spPr bwMode="auto">
          <a:xfrm>
            <a:off x="7799524" y="2352583"/>
            <a:ext cx="2530136" cy="248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07794" y="4797152"/>
            <a:ext cx="2621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>
                <a:latin typeface="+mn-lt"/>
              </a:rPr>
              <a:t>http://www.mobileapptesting.com/iphone-security-called-into-question-again/2010/08/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923" y="1340768"/>
            <a:ext cx="1076167" cy="5156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 r="2591" b="-1"/>
          <a:stretch/>
        </p:blipFill>
        <p:spPr>
          <a:xfrm>
            <a:off x="3286126" y="5517232"/>
            <a:ext cx="5474171" cy="9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1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Activity - 2. Speak the users’ language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609600" y="1295403"/>
            <a:ext cx="10972800" cy="4830763"/>
          </a:xfrm>
          <a:prstGeom prst="rect">
            <a:avLst/>
          </a:prstGeom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i="1" dirty="0"/>
              <a:t>See if you can think of an example where the language used in the app has confused you.</a:t>
            </a:r>
            <a:endParaRPr lang="en-US" i="1" dirty="0">
              <a:cs typeface="Calibri"/>
            </a:endParaRPr>
          </a:p>
          <a:p>
            <a:pPr fontAlgn="auto">
              <a:spcAft>
                <a:spcPts val="0"/>
              </a:spcAft>
            </a:pPr>
            <a:r>
              <a:rPr lang="en-US" i="1" dirty="0"/>
              <a:t>Can you relate to the screenshots shown with similar situations/interactions?</a:t>
            </a:r>
            <a:endParaRPr lang="en-US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686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3. </a:t>
            </a:r>
            <a:r>
              <a:rPr lang="en-US" b="1" dirty="0" err="1">
                <a:solidFill>
                  <a:srgbClr val="F2F2F2"/>
                </a:solidFill>
              </a:rPr>
              <a:t>Minimise</a:t>
            </a:r>
            <a:r>
              <a:rPr lang="en-US" b="1" dirty="0">
                <a:solidFill>
                  <a:srgbClr val="F2F2F2"/>
                </a:solidFill>
              </a:rPr>
              <a:t> users’ memory load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good at remembering, people are not!</a:t>
            </a:r>
          </a:p>
          <a:p>
            <a:r>
              <a:rPr lang="en-US" dirty="0"/>
              <a:t>Promote recognition over recall</a:t>
            </a:r>
          </a:p>
          <a:p>
            <a:pPr lvl="1"/>
            <a:r>
              <a:rPr lang="en-US" dirty="0"/>
              <a:t>menus, icons, choice dialog boxes </a:t>
            </a:r>
            <a:r>
              <a:rPr lang="en-US" dirty="0" err="1"/>
              <a:t>vs</a:t>
            </a:r>
            <a:r>
              <a:rPr lang="en-US" dirty="0"/>
              <a:t> commands, field formats</a:t>
            </a:r>
          </a:p>
          <a:p>
            <a:pPr lvl="1"/>
            <a:r>
              <a:rPr lang="en-US" dirty="0"/>
              <a:t>relies on visibility of objects to the user (but less is more!)</a:t>
            </a:r>
          </a:p>
        </p:txBody>
      </p:sp>
    </p:spTree>
    <p:extLst>
      <p:ext uri="{BB962C8B-B14F-4D97-AF65-F5344CB8AC3E}">
        <p14:creationId xmlns:p14="http://schemas.microsoft.com/office/powerpoint/2010/main" val="205431552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Objectives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95403"/>
            <a:ext cx="5558408" cy="4830763"/>
          </a:xfrm>
        </p:spPr>
        <p:txBody>
          <a:bodyPr/>
          <a:lstStyle/>
          <a:p>
            <a:r>
              <a:rPr lang="en-AU" dirty="0"/>
              <a:t>To assess:</a:t>
            </a:r>
          </a:p>
          <a:p>
            <a:pPr lvl="1">
              <a:tabLst>
                <a:tab pos="441325" algn="l"/>
              </a:tabLst>
            </a:pPr>
            <a:r>
              <a:rPr lang="en-AU" dirty="0"/>
              <a:t>functionality of the product</a:t>
            </a:r>
          </a:p>
          <a:p>
            <a:pPr lvl="1">
              <a:tabLst>
                <a:tab pos="441325" algn="l"/>
              </a:tabLst>
            </a:pPr>
            <a:r>
              <a:rPr lang="en-AU" dirty="0"/>
              <a:t>effect of the interface on the user</a:t>
            </a:r>
          </a:p>
          <a:p>
            <a:pPr lvl="1">
              <a:tabLst>
                <a:tab pos="441325" algn="l"/>
              </a:tabLst>
            </a:pPr>
            <a:r>
              <a:rPr lang="en-AU" dirty="0"/>
              <a:t>identification of problems</a:t>
            </a:r>
          </a:p>
          <a:p>
            <a:endParaRPr lang="en-AU" dirty="0"/>
          </a:p>
        </p:txBody>
      </p:sp>
      <p:pic>
        <p:nvPicPr>
          <p:cNvPr id="4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A7E7B13-59A3-491E-9A80-B67D1698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73" y="2049249"/>
            <a:ext cx="5891286" cy="33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2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3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3. </a:t>
            </a:r>
            <a:r>
              <a:rPr lang="en-US" b="1" dirty="0" err="1">
                <a:solidFill>
                  <a:srgbClr val="F2F2F2"/>
                </a:solidFill>
              </a:rPr>
              <a:t>Minimise</a:t>
            </a:r>
            <a:r>
              <a:rPr lang="en-US" b="1" dirty="0">
                <a:solidFill>
                  <a:srgbClr val="F2F2F2"/>
                </a:solidFill>
              </a:rPr>
              <a:t> users’ memory load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setting calendar appointments</a:t>
            </a:r>
            <a:endParaRPr lang="en-AU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91" y="2931194"/>
            <a:ext cx="4200525" cy="200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270" y="1928905"/>
            <a:ext cx="2382618" cy="40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1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Activity - 3. </a:t>
            </a:r>
            <a:r>
              <a:rPr lang="en-US" b="1" dirty="0" err="1">
                <a:solidFill>
                  <a:srgbClr val="F2F2F2"/>
                </a:solidFill>
              </a:rPr>
              <a:t>Minimise</a:t>
            </a:r>
            <a:r>
              <a:rPr lang="en-US" b="1" dirty="0">
                <a:solidFill>
                  <a:srgbClr val="F2F2F2"/>
                </a:solidFill>
              </a:rPr>
              <a:t> users’ memory load</a:t>
            </a:r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609600" y="1295403"/>
            <a:ext cx="10972800" cy="4830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of an example where you have needed to think too much trying to use and interact with a system/app, what was the challenge?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8350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4: Be consistent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Consistent syntax of input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Consist language and graphics</a:t>
            </a:r>
          </a:p>
          <a:p>
            <a:r>
              <a:rPr lang="en-US">
                <a:ea typeface="+mn-lt"/>
                <a:cs typeface="+mn-lt"/>
              </a:rPr>
              <a:t>Consistent effects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2263528"/>
            <a:ext cx="6848475" cy="7334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331596" y="1916832"/>
            <a:ext cx="0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47820" y="1916832"/>
            <a:ext cx="0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83091" y="1916832"/>
            <a:ext cx="0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50003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4. Be consistent</a:t>
            </a:r>
            <a:endParaRPr lang="en-CA" b="1" dirty="0">
              <a:solidFill>
                <a:srgbClr val="F2F2F2"/>
              </a:solidFill>
            </a:endParaRPr>
          </a:p>
        </p:txBody>
      </p:sp>
      <p:pic>
        <p:nvPicPr>
          <p:cNvPr id="33795" name="Picture 5" descr="cmdlb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4032" y="1484784"/>
            <a:ext cx="4114800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AutoShape 7"/>
          <p:cNvSpPr>
            <a:spLocks/>
          </p:cNvSpPr>
          <p:nvPr/>
        </p:nvSpPr>
        <p:spPr bwMode="auto">
          <a:xfrm>
            <a:off x="2063552" y="1268761"/>
            <a:ext cx="3581400" cy="2200275"/>
          </a:xfrm>
          <a:prstGeom prst="borderCallout2">
            <a:avLst>
              <a:gd name="adj1" fmla="val 5194"/>
              <a:gd name="adj2" fmla="val 102130"/>
              <a:gd name="adj3" fmla="val 5194"/>
              <a:gd name="adj4" fmla="val 112190"/>
              <a:gd name="adj5" fmla="val 43722"/>
              <a:gd name="adj6" fmla="val 122606"/>
            </a:avLst>
          </a:prstGeom>
          <a:noFill/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/>
          <a:lstStyle/>
          <a:p>
            <a:pPr eaLnBrk="0" hangingPunct="0"/>
            <a:r>
              <a:rPr lang="en-US" dirty="0">
                <a:latin typeface="+mn-lt"/>
              </a:rPr>
              <a:t>These are labels with a raised appearance.</a:t>
            </a:r>
          </a:p>
          <a:p>
            <a:pPr algn="ctr" eaLnBrk="0" hangingPunct="0"/>
            <a:endParaRPr lang="en-US" dirty="0">
              <a:latin typeface="+mn-lt"/>
            </a:endParaRPr>
          </a:p>
          <a:p>
            <a:pPr eaLnBrk="0" hangingPunct="0"/>
            <a:r>
              <a:rPr lang="en-US" dirty="0">
                <a:latin typeface="+mn-lt"/>
              </a:rPr>
              <a:t>Is it any surprise that people try and click on them?</a:t>
            </a:r>
            <a:endParaRPr lang="en-CA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4365104"/>
            <a:ext cx="3397900" cy="2200400"/>
          </a:xfrm>
          <a:prstGeom prst="rect">
            <a:avLst/>
          </a:prstGeom>
        </p:spPr>
      </p:pic>
      <p:sp>
        <p:nvSpPr>
          <p:cNvPr id="6" name="AutoShape 7"/>
          <p:cNvSpPr>
            <a:spLocks/>
          </p:cNvSpPr>
          <p:nvPr/>
        </p:nvSpPr>
        <p:spPr bwMode="auto">
          <a:xfrm>
            <a:off x="6429752" y="5309396"/>
            <a:ext cx="4032448" cy="1256108"/>
          </a:xfrm>
          <a:prstGeom prst="borderCallout2">
            <a:avLst>
              <a:gd name="adj1" fmla="val 51905"/>
              <a:gd name="adj2" fmla="val 2"/>
              <a:gd name="adj3" fmla="val 51298"/>
              <a:gd name="adj4" fmla="val -14406"/>
              <a:gd name="adj5" fmla="val 34623"/>
              <a:gd name="adj6" fmla="val -36344"/>
            </a:avLst>
          </a:prstGeom>
          <a:noFill/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/>
          <a:lstStyle/>
          <a:p>
            <a:pPr eaLnBrk="0" hangingPunct="0"/>
            <a:r>
              <a:rPr lang="en-US" dirty="0">
                <a:latin typeface="+mn-lt"/>
              </a:rPr>
              <a:t>Keep navigation controls in the same style –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don’t mix-and-match.</a:t>
            </a:r>
            <a:endParaRPr lang="en-CA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3796" y="6525924"/>
            <a:ext cx="35718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+mn-lt"/>
              </a:rPr>
              <a:t>http://www.uxmatters.com/mt/archives/2009/02/reviewing-user-interfaces.php</a:t>
            </a:r>
          </a:p>
        </p:txBody>
      </p:sp>
    </p:spTree>
    <p:extLst>
      <p:ext uri="{BB962C8B-B14F-4D97-AF65-F5344CB8AC3E}">
        <p14:creationId xmlns:p14="http://schemas.microsoft.com/office/powerpoint/2010/main" val="458826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1524001" y="6613526"/>
            <a:ext cx="1606209" cy="24686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000" dirty="0">
                <a:solidFill>
                  <a:srgbClr val="808080"/>
                </a:solidFill>
                <a:latin typeface="Arial" charset="0"/>
              </a:rPr>
              <a:t>From Bridgeman website</a:t>
            </a:r>
            <a:endParaRPr lang="en-CA" sz="1000" dirty="0">
              <a:solidFill>
                <a:srgbClr val="808080"/>
              </a:solidFill>
              <a:latin typeface="Arial" charset="0"/>
            </a:endParaRP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44624"/>
            <a:ext cx="6840760" cy="673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331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1" y="6613526"/>
            <a:ext cx="1606209" cy="24686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000" dirty="0">
                <a:solidFill>
                  <a:srgbClr val="808080"/>
                </a:solidFill>
                <a:latin typeface="Arial" charset="0"/>
              </a:rPr>
              <a:t>From Bridgeman website</a:t>
            </a:r>
            <a:endParaRPr lang="en-CA" sz="1000" dirty="0">
              <a:solidFill>
                <a:srgbClr val="808080"/>
              </a:solidFill>
              <a:latin typeface="Arial" charset="0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53448"/>
            <a:ext cx="6795472" cy="675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256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Activity - 4. Be consistent</a:t>
            </a: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762000" y="1447803"/>
            <a:ext cx="10972800" cy="4830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i="1" dirty="0"/>
              <a:t>See if you can think of an example where it is very clear consistency is not being followed in the design.</a:t>
            </a:r>
            <a:endParaRPr lang="en-US" i="1" dirty="0">
              <a:cs typeface="Calibri"/>
            </a:endParaRPr>
          </a:p>
          <a:p>
            <a:pPr fontAlgn="auto">
              <a:spcAft>
                <a:spcPts val="0"/>
              </a:spcAft>
            </a:pPr>
            <a:r>
              <a:rPr lang="en-US" i="1" dirty="0"/>
              <a:t>Can you relate to the screenshots shown with similar situations/interactions?</a:t>
            </a:r>
            <a:endParaRPr lang="en-US" i="1" dirty="0">
              <a:cs typeface="Calibri"/>
            </a:endParaRPr>
          </a:p>
          <a:p>
            <a:pPr fontAlgn="auto">
              <a:spcAft>
                <a:spcPts val="0"/>
              </a:spcAft>
            </a:pPr>
            <a:r>
              <a:rPr lang="en-US" i="1" dirty="0"/>
              <a:t>Are you noticing more systems/apps with a consistent design?</a:t>
            </a:r>
            <a:endParaRPr lang="en-US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04309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5. Provide feedback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7578725" y="227013"/>
            <a:ext cx="4328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200">
                <a:solidFill>
                  <a:srgbClr val="000000"/>
                </a:solidFill>
                <a:latin typeface="Arial" charset="0"/>
              </a:rPr>
              <a:t> </a:t>
            </a:r>
            <a:endParaRPr lang="en-US" sz="1400">
              <a:latin typeface="Arial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Continuously inform the user about 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2931309" y="2636912"/>
            <a:ext cx="6329382" cy="2501916"/>
            <a:chOff x="1028700" y="3213100"/>
            <a:chExt cx="7488238" cy="3340100"/>
          </a:xfrm>
        </p:grpSpPr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2771775" y="3500438"/>
              <a:ext cx="1465263" cy="1233487"/>
              <a:chOff x="4213" y="223"/>
              <a:chExt cx="1300" cy="1274"/>
            </a:xfrm>
          </p:grpSpPr>
          <p:pic>
            <p:nvPicPr>
              <p:cNvPr id="1042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380" r="595"/>
              <a:stretch>
                <a:fillRect/>
              </a:stretch>
            </p:blipFill>
            <p:spPr bwMode="auto">
              <a:xfrm>
                <a:off x="4213" y="223"/>
                <a:ext cx="1300" cy="1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3" name="Rectangle 6"/>
              <p:cNvSpPr>
                <a:spLocks noChangeArrowheads="1"/>
              </p:cNvSpPr>
              <p:nvPr/>
            </p:nvSpPr>
            <p:spPr bwMode="auto">
              <a:xfrm>
                <a:off x="4388" y="413"/>
                <a:ext cx="750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100" dirty="0">
                    <a:solidFill>
                      <a:srgbClr val="000000"/>
                    </a:solidFill>
                    <a:latin typeface="+mn-lt"/>
                  </a:rPr>
                  <a:t>&gt; Checking…</a:t>
                </a:r>
                <a:endParaRPr lang="en-US" sz="1200" dirty="0">
                  <a:latin typeface="+mn-lt"/>
                </a:endParaRPr>
              </a:p>
            </p:txBody>
          </p:sp>
          <p:sp>
            <p:nvSpPr>
              <p:cNvPr id="1044" name="Rectangle 7"/>
              <p:cNvSpPr>
                <a:spLocks noChangeArrowheads="1"/>
              </p:cNvSpPr>
              <p:nvPr/>
            </p:nvSpPr>
            <p:spPr bwMode="auto">
              <a:xfrm>
                <a:off x="4643" y="413"/>
                <a:ext cx="4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:endParaRPr lang="en-US" sz="1400" dirty="0">
                  <a:latin typeface="Arial" charset="0"/>
                </a:endParaRPr>
              </a:p>
            </p:txBody>
          </p:sp>
          <p:sp>
            <p:nvSpPr>
              <p:cNvPr id="1045" name="Rectangle 8"/>
              <p:cNvSpPr>
                <a:spLocks noChangeArrowheads="1"/>
              </p:cNvSpPr>
              <p:nvPr/>
            </p:nvSpPr>
            <p:spPr bwMode="auto">
              <a:xfrm>
                <a:off x="4388" y="525"/>
                <a:ext cx="4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:endParaRPr lang="en-US" sz="1400">
                  <a:latin typeface="Arial" charset="0"/>
                </a:endParaRPr>
              </a:p>
            </p:txBody>
          </p:sp>
          <p:sp>
            <p:nvSpPr>
              <p:cNvPr id="1046" name="Rectangle 9"/>
              <p:cNvSpPr>
                <a:spLocks noChangeArrowheads="1"/>
              </p:cNvSpPr>
              <p:nvPr/>
            </p:nvSpPr>
            <p:spPr bwMode="auto">
              <a:xfrm>
                <a:off x="4388" y="636"/>
                <a:ext cx="4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:endParaRPr lang="en-US" sz="1400">
                  <a:latin typeface="Arial" charset="0"/>
                </a:endParaRPr>
              </a:p>
            </p:txBody>
          </p:sp>
          <p:sp>
            <p:nvSpPr>
              <p:cNvPr id="1047" name="Rectangle 10"/>
              <p:cNvSpPr>
                <a:spLocks noChangeArrowheads="1"/>
              </p:cNvSpPr>
              <p:nvPr/>
            </p:nvSpPr>
            <p:spPr bwMode="auto">
              <a:xfrm>
                <a:off x="4388" y="748"/>
                <a:ext cx="4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:endParaRPr lang="en-US" sz="1400">
                  <a:latin typeface="Arial" charset="0"/>
                </a:endParaRPr>
              </a:p>
            </p:txBody>
          </p:sp>
        </p:grpSp>
        <p:graphicFrame>
          <p:nvGraphicFramePr>
            <p:cNvPr id="1026" name="Object 17"/>
            <p:cNvGraphicFramePr>
              <a:graphicFrameLocks noChangeAspect="1"/>
            </p:cNvGraphicFramePr>
            <p:nvPr/>
          </p:nvGraphicFramePr>
          <p:xfrm>
            <a:off x="1781175" y="4110038"/>
            <a:ext cx="1063625" cy="2287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08" name="Clip" r:id="rId5" imgW="1063440" imgH="2287800" progId="">
                    <p:embed/>
                  </p:oleObj>
                </mc:Choice>
                <mc:Fallback>
                  <p:oleObj name="Clip" r:id="rId5" imgW="1063440" imgH="2287800" progId="">
                    <p:embed/>
                    <p:pic>
                      <p:nvPicPr>
                        <p:cNvPr id="1026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1175" y="4110038"/>
                          <a:ext cx="1063625" cy="2287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2" name="AutoShape 18"/>
            <p:cNvSpPr>
              <a:spLocks noChangeArrowheads="1"/>
            </p:cNvSpPr>
            <p:nvPr/>
          </p:nvSpPr>
          <p:spPr bwMode="auto">
            <a:xfrm>
              <a:off x="1028700" y="3290239"/>
              <a:ext cx="1438275" cy="939510"/>
            </a:xfrm>
            <a:prstGeom prst="cloudCallout">
              <a:avLst>
                <a:gd name="adj1" fmla="val 22847"/>
                <a:gd name="adj2" fmla="val 70667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sz="1200" dirty="0">
                  <a:latin typeface="+mn-lt"/>
                </a:rPr>
                <a:t>What’s it doing?</a:t>
              </a:r>
            </a:p>
          </p:txBody>
        </p:sp>
        <p:grpSp>
          <p:nvGrpSpPr>
            <p:cNvPr id="4" name="Group 25"/>
            <p:cNvGrpSpPr>
              <a:grpSpLocks/>
            </p:cNvGrpSpPr>
            <p:nvPr/>
          </p:nvGrpSpPr>
          <p:grpSpPr bwMode="auto">
            <a:xfrm>
              <a:off x="5076825" y="3429000"/>
              <a:ext cx="1465263" cy="1233488"/>
              <a:chOff x="4213" y="223"/>
              <a:chExt cx="1300" cy="1274"/>
            </a:xfrm>
          </p:grpSpPr>
          <p:pic>
            <p:nvPicPr>
              <p:cNvPr id="1036" name="Picture 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380" r="595"/>
              <a:stretch>
                <a:fillRect/>
              </a:stretch>
            </p:blipFill>
            <p:spPr bwMode="auto">
              <a:xfrm>
                <a:off x="4213" y="223"/>
                <a:ext cx="1300" cy="1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7" name="Rectangle 27"/>
              <p:cNvSpPr>
                <a:spLocks noChangeArrowheads="1"/>
              </p:cNvSpPr>
              <p:nvPr/>
            </p:nvSpPr>
            <p:spPr bwMode="auto">
              <a:xfrm>
                <a:off x="4388" y="413"/>
                <a:ext cx="703" cy="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000" dirty="0">
                    <a:solidFill>
                      <a:srgbClr val="000000"/>
                    </a:solidFill>
                    <a:latin typeface="+mn-lt"/>
                  </a:rPr>
                  <a:t>&gt; Checking…</a:t>
                </a:r>
              </a:p>
              <a:p>
                <a:pPr eaLnBrk="0" hangingPunct="0"/>
                <a:r>
                  <a:rPr lang="en-US" sz="1000" dirty="0">
                    <a:solidFill>
                      <a:srgbClr val="000000"/>
                    </a:solidFill>
                    <a:latin typeface="+mn-lt"/>
                  </a:rPr>
                  <a:t>This will take</a:t>
                </a:r>
                <a:br>
                  <a:rPr lang="en-US" sz="100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sz="1000" dirty="0">
                    <a:solidFill>
                      <a:srgbClr val="000000"/>
                    </a:solidFill>
                    <a:latin typeface="+mn-lt"/>
                  </a:rPr>
                  <a:t>5 minutes...</a:t>
                </a:r>
                <a:endParaRPr lang="en-US" sz="1000" dirty="0">
                  <a:latin typeface="+mn-lt"/>
                </a:endParaRPr>
              </a:p>
            </p:txBody>
          </p:sp>
          <p:sp>
            <p:nvSpPr>
              <p:cNvPr id="1038" name="Rectangle 28"/>
              <p:cNvSpPr>
                <a:spLocks noChangeArrowheads="1"/>
              </p:cNvSpPr>
              <p:nvPr/>
            </p:nvSpPr>
            <p:spPr bwMode="auto">
              <a:xfrm>
                <a:off x="4643" y="413"/>
                <a:ext cx="4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:endParaRPr lang="en-US" sz="1400">
                  <a:latin typeface="Arial" charset="0"/>
                </a:endParaRPr>
              </a:p>
            </p:txBody>
          </p:sp>
          <p:sp>
            <p:nvSpPr>
              <p:cNvPr id="1039" name="Rectangle 29"/>
              <p:cNvSpPr>
                <a:spLocks noChangeArrowheads="1"/>
              </p:cNvSpPr>
              <p:nvPr/>
            </p:nvSpPr>
            <p:spPr bwMode="auto">
              <a:xfrm>
                <a:off x="4388" y="525"/>
                <a:ext cx="4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:endParaRPr lang="en-US" sz="1400">
                  <a:latin typeface="Arial" charset="0"/>
                </a:endParaRPr>
              </a:p>
            </p:txBody>
          </p:sp>
          <p:sp>
            <p:nvSpPr>
              <p:cNvPr id="1040" name="Rectangle 30"/>
              <p:cNvSpPr>
                <a:spLocks noChangeArrowheads="1"/>
              </p:cNvSpPr>
              <p:nvPr/>
            </p:nvSpPr>
            <p:spPr bwMode="auto">
              <a:xfrm>
                <a:off x="4388" y="636"/>
                <a:ext cx="4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:endParaRPr lang="en-US" sz="1400">
                  <a:latin typeface="Arial" charset="0"/>
                </a:endParaRPr>
              </a:p>
            </p:txBody>
          </p:sp>
          <p:sp>
            <p:nvSpPr>
              <p:cNvPr id="1041" name="Rectangle 31"/>
              <p:cNvSpPr>
                <a:spLocks noChangeArrowheads="1"/>
              </p:cNvSpPr>
              <p:nvPr/>
            </p:nvSpPr>
            <p:spPr bwMode="auto">
              <a:xfrm>
                <a:off x="4388" y="748"/>
                <a:ext cx="4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:endParaRPr lang="en-US" sz="1400">
                  <a:latin typeface="Arial" charset="0"/>
                </a:endParaRPr>
              </a:p>
            </p:txBody>
          </p:sp>
        </p:grpSp>
        <p:graphicFrame>
          <p:nvGraphicFramePr>
            <p:cNvPr id="1027" name="Object 32"/>
            <p:cNvGraphicFramePr>
              <a:graphicFrameLocks noChangeAspect="1"/>
            </p:cNvGraphicFramePr>
            <p:nvPr/>
          </p:nvGraphicFramePr>
          <p:xfrm>
            <a:off x="6677025" y="4267200"/>
            <a:ext cx="1839913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09" name="Clip" r:id="rId7" imgW="1839600" imgH="2286000" progId="">
                    <p:embed/>
                  </p:oleObj>
                </mc:Choice>
                <mc:Fallback>
                  <p:oleObj name="Clip" r:id="rId7" imgW="1839600" imgH="2286000" progId="">
                    <p:embed/>
                    <p:pic>
                      <p:nvPicPr>
                        <p:cNvPr id="1027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77025" y="4267200"/>
                          <a:ext cx="1839913" cy="2286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4" name="AutoShape 33"/>
            <p:cNvSpPr>
              <a:spLocks noChangeArrowheads="1"/>
            </p:cNvSpPr>
            <p:nvPr/>
          </p:nvSpPr>
          <p:spPr bwMode="auto">
            <a:xfrm>
              <a:off x="6829425" y="3263253"/>
              <a:ext cx="1438275" cy="939510"/>
            </a:xfrm>
            <a:prstGeom prst="cloudCallout">
              <a:avLst>
                <a:gd name="adj1" fmla="val 22847"/>
                <a:gd name="adj2" fmla="val 70667"/>
              </a:avLst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sz="1200" dirty="0">
                  <a:latin typeface="+mn-lt"/>
                </a:rPr>
                <a:t>Time for coffee.</a:t>
              </a:r>
            </a:p>
          </p:txBody>
        </p:sp>
        <p:sp>
          <p:nvSpPr>
            <p:cNvPr id="1035" name="Line 34"/>
            <p:cNvSpPr>
              <a:spLocks noChangeShapeType="1"/>
            </p:cNvSpPr>
            <p:nvPr/>
          </p:nvSpPr>
          <p:spPr bwMode="auto">
            <a:xfrm>
              <a:off x="4500563" y="3213100"/>
              <a:ext cx="0" cy="30480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91441160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5. Provide feedback</a:t>
            </a:r>
          </a:p>
        </p:txBody>
      </p:sp>
      <p:sp>
        <p:nvSpPr>
          <p:cNvPr id="2052" name="AutoShape 4"/>
          <p:cNvSpPr>
            <a:spLocks/>
          </p:cNvSpPr>
          <p:nvPr/>
        </p:nvSpPr>
        <p:spPr bwMode="auto">
          <a:xfrm>
            <a:off x="2544763" y="2772252"/>
            <a:ext cx="1600200" cy="654050"/>
          </a:xfrm>
          <a:prstGeom prst="borderCallout2">
            <a:avLst>
              <a:gd name="adj1" fmla="val 17477"/>
              <a:gd name="adj2" fmla="val 104764"/>
              <a:gd name="adj3" fmla="val 17477"/>
              <a:gd name="adj4" fmla="val 116269"/>
              <a:gd name="adj5" fmla="val -131796"/>
              <a:gd name="adj6" fmla="val 154861"/>
            </a:avLst>
          </a:prstGeom>
          <a:noFill/>
          <a:ln w="12699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 dirty="0">
                <a:latin typeface="+mn-lt"/>
              </a:rPr>
              <a:t>What did I select?</a:t>
            </a:r>
          </a:p>
        </p:txBody>
      </p:sp>
      <p:sp>
        <p:nvSpPr>
          <p:cNvPr id="2053" name="AutoShape 5"/>
          <p:cNvSpPr>
            <a:spLocks/>
          </p:cNvSpPr>
          <p:nvPr/>
        </p:nvSpPr>
        <p:spPr bwMode="auto">
          <a:xfrm>
            <a:off x="7752184" y="2445227"/>
            <a:ext cx="1600200" cy="654050"/>
          </a:xfrm>
          <a:prstGeom prst="borderCallout2">
            <a:avLst>
              <a:gd name="adj1" fmla="val 21556"/>
              <a:gd name="adj2" fmla="val -4764"/>
              <a:gd name="adj3" fmla="val 21556"/>
              <a:gd name="adj4" fmla="val -20338"/>
              <a:gd name="adj5" fmla="val 140718"/>
              <a:gd name="adj6" fmla="val -72519"/>
            </a:avLst>
          </a:prstGeom>
          <a:noFill/>
          <a:ln w="12699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 dirty="0">
                <a:latin typeface="+mn-lt"/>
              </a:rPr>
              <a:t>What mode am I in now?</a:t>
            </a:r>
          </a:p>
        </p:txBody>
      </p:sp>
      <p:sp>
        <p:nvSpPr>
          <p:cNvPr id="2054" name="AutoShape 6"/>
          <p:cNvSpPr>
            <a:spLocks/>
          </p:cNvSpPr>
          <p:nvPr/>
        </p:nvSpPr>
        <p:spPr bwMode="auto">
          <a:xfrm>
            <a:off x="6797030" y="4859814"/>
            <a:ext cx="1600200" cy="1203325"/>
          </a:xfrm>
          <a:prstGeom prst="borderCallout2">
            <a:avLst>
              <a:gd name="adj1" fmla="val 11958"/>
              <a:gd name="adj2" fmla="val -4764"/>
              <a:gd name="adj3" fmla="val 11958"/>
              <a:gd name="adj4" fmla="val -16370"/>
              <a:gd name="adj5" fmla="val -64855"/>
              <a:gd name="adj6" fmla="val -61807"/>
            </a:avLst>
          </a:prstGeom>
          <a:noFill/>
          <a:ln w="12699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 dirty="0">
                <a:latin typeface="+mn-lt"/>
              </a:rPr>
              <a:t>How is the system interpreting my actions?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1524001" y="6063140"/>
            <a:ext cx="1030731" cy="24686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000" dirty="0">
                <a:solidFill>
                  <a:srgbClr val="808080"/>
                </a:solidFill>
                <a:latin typeface="Arial" charset="0"/>
              </a:rPr>
              <a:t>Microsoft Paint</a:t>
            </a:r>
            <a:endParaRPr lang="en-CA" sz="1000" dirty="0">
              <a:solidFill>
                <a:srgbClr val="808080"/>
              </a:solidFill>
              <a:latin typeface="Arial" charset="0"/>
            </a:endParaRPr>
          </a:p>
        </p:txBody>
      </p:sp>
      <p:pic>
        <p:nvPicPr>
          <p:cNvPr id="79923" name="Picture 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263" y="1628800"/>
            <a:ext cx="1292324" cy="249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924" name="Picture 5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3" b="17855"/>
          <a:stretch/>
        </p:blipFill>
        <p:spPr bwMode="auto">
          <a:xfrm>
            <a:off x="6062613" y="3320187"/>
            <a:ext cx="436860" cy="425202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4131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5. Provide feedback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as specific as possible, based on user’s input</a:t>
            </a:r>
            <a:br>
              <a:rPr lang="en-US" dirty="0"/>
            </a:br>
            <a:endParaRPr lang="en-AU" dirty="0"/>
          </a:p>
        </p:txBody>
      </p:sp>
      <p:pic>
        <p:nvPicPr>
          <p:cNvPr id="80945" name="Picture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81" y="3933056"/>
            <a:ext cx="33718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51" name="Picture 55" descr="http://0.tqn.com/d/smartphones/1/0/C/7/-/-/iphone_restore_step4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7561" r="1824" b="5998"/>
          <a:stretch/>
        </p:blipFill>
        <p:spPr bwMode="auto">
          <a:xfrm>
            <a:off x="1415480" y="2456604"/>
            <a:ext cx="368617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98" name="Picture 2" descr="http://windows.intowindows.netdna-cdn.com/wp-content/uploads/2015/11/Get-Windows-10-November-update-right-now-pic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006" y="2276872"/>
            <a:ext cx="4120831" cy="36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56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Evaluation</a:t>
            </a:r>
          </a:p>
        </p:txBody>
      </p:sp>
      <p:sp>
        <p:nvSpPr>
          <p:cNvPr id="194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 gathers data about the </a:t>
            </a:r>
            <a:r>
              <a:rPr lang="en-US" i="1" dirty="0"/>
              <a:t>usability</a:t>
            </a:r>
            <a:r>
              <a:rPr lang="en-US" dirty="0"/>
              <a:t> of a design.</a:t>
            </a:r>
          </a:p>
          <a:p>
            <a:r>
              <a:rPr lang="en-US" dirty="0"/>
              <a:t>It helps to define what users want.</a:t>
            </a:r>
          </a:p>
          <a:p>
            <a:r>
              <a:rPr lang="en-US" dirty="0"/>
              <a:t>It identifies problems with the interface.</a:t>
            </a:r>
          </a:p>
          <a:p>
            <a:r>
              <a:rPr lang="en-US" dirty="0"/>
              <a:t>It compares the new system with an existing system.</a:t>
            </a:r>
          </a:p>
        </p:txBody>
      </p:sp>
    </p:spTree>
    <p:extLst>
      <p:ext uri="{BB962C8B-B14F-4D97-AF65-F5344CB8AC3E}">
        <p14:creationId xmlns:p14="http://schemas.microsoft.com/office/powerpoint/2010/main" val="400547749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5. Provide feedback</a:t>
            </a:r>
            <a:endParaRPr lang="en-CA" b="1" dirty="0">
              <a:solidFill>
                <a:srgbClr val="F2F2F2"/>
              </a:solidFill>
            </a:endParaRPr>
          </a:p>
        </p:txBody>
      </p:sp>
      <p:sp>
        <p:nvSpPr>
          <p:cNvPr id="36869" name="AutoShape 6"/>
          <p:cNvSpPr>
            <a:spLocks/>
          </p:cNvSpPr>
          <p:nvPr/>
        </p:nvSpPr>
        <p:spPr bwMode="auto">
          <a:xfrm>
            <a:off x="2927722" y="1700213"/>
            <a:ext cx="3024262" cy="609600"/>
          </a:xfrm>
          <a:prstGeom prst="borderCallout2">
            <a:avLst>
              <a:gd name="adj1" fmla="val 98847"/>
              <a:gd name="adj2" fmla="val 50627"/>
              <a:gd name="adj3" fmla="val 515352"/>
              <a:gd name="adj4" fmla="val 50744"/>
              <a:gd name="adj5" fmla="val 514503"/>
              <a:gd name="adj6" fmla="val 86132"/>
            </a:avLst>
          </a:prstGeom>
          <a:noFill/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/>
          <a:lstStyle/>
          <a:p>
            <a:pPr eaLnBrk="0" hangingPunct="0"/>
            <a:r>
              <a:rPr lang="en-US" sz="1800" dirty="0">
                <a:latin typeface="+mn-lt"/>
              </a:rPr>
              <a:t>Multiple files being copied,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but feedback is file by file.</a:t>
            </a:r>
            <a:endParaRPr lang="en-CA" sz="1800" dirty="0">
              <a:latin typeface="+mn-lt"/>
            </a:endParaRPr>
          </a:p>
        </p:txBody>
      </p:sp>
      <p:pic>
        <p:nvPicPr>
          <p:cNvPr id="107522" name="Picture 2" descr="http://winaero.com/blog/wp-content/uploads/2013/12/Windows-8.1-Copy-Dia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2494719"/>
            <a:ext cx="3480321" cy="38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31904" y="6267728"/>
            <a:ext cx="42883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+mn-lt"/>
              </a:rPr>
              <a:t>http://winaero.com/blog/windows-8-1-always-show-more-details-in-copy-dialog-of-file-explorer/</a:t>
            </a:r>
          </a:p>
        </p:txBody>
      </p:sp>
    </p:spTree>
    <p:extLst>
      <p:ext uri="{BB962C8B-B14F-4D97-AF65-F5344CB8AC3E}">
        <p14:creationId xmlns:p14="http://schemas.microsoft.com/office/powerpoint/2010/main" val="28169528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5. Provide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time</a:t>
            </a:r>
          </a:p>
          <a:p>
            <a:pPr lvl="1"/>
            <a:r>
              <a:rPr lang="en-US" dirty="0"/>
              <a:t>how users perceive delays</a:t>
            </a:r>
          </a:p>
          <a:p>
            <a:pPr marL="1797050" indent="-1087438" defTabSz="898525">
              <a:buNone/>
            </a:pPr>
            <a:r>
              <a:rPr lang="en-US" sz="2400" dirty="0"/>
              <a:t>&lt;0.1s	perceived as “instantaneous”</a:t>
            </a:r>
          </a:p>
          <a:p>
            <a:pPr marL="1797050" indent="-1087438" defTabSz="898525">
              <a:buNone/>
            </a:pPr>
            <a:r>
              <a:rPr lang="en-US" sz="2400" dirty="0"/>
              <a:t>1s	user’s flow of thought stays uninterrupted, but delay noticed</a:t>
            </a:r>
          </a:p>
          <a:p>
            <a:pPr marL="1797050" indent="-1087438" defTabSz="898525">
              <a:buNone/>
            </a:pPr>
            <a:r>
              <a:rPr lang="en-US" sz="2400" dirty="0"/>
              <a:t>10s    	limit for keeping user’s attention focused on the dialog</a:t>
            </a:r>
          </a:p>
          <a:p>
            <a:pPr marL="1797050" indent="-1087438" defTabSz="898525">
              <a:buNone/>
            </a:pPr>
            <a:r>
              <a:rPr lang="en-US" sz="2400" dirty="0"/>
              <a:t>&gt;  10s     user will want to perform other tasks while waiting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6913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5. Provide feedback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Dealing with long delays</a:t>
            </a:r>
          </a:p>
          <a:p>
            <a:pPr lvl="1"/>
            <a:r>
              <a:rPr lang="en-US" dirty="0"/>
              <a:t>Cursors</a:t>
            </a:r>
          </a:p>
          <a:p>
            <a:pPr lvl="2"/>
            <a:r>
              <a:rPr lang="en-US" dirty="0"/>
              <a:t>for short transactions</a:t>
            </a:r>
          </a:p>
          <a:p>
            <a:r>
              <a:rPr lang="en-US" dirty="0"/>
              <a:t>Percent done dialogs</a:t>
            </a:r>
          </a:p>
          <a:p>
            <a:pPr lvl="1"/>
            <a:r>
              <a:rPr lang="en-US" dirty="0"/>
              <a:t>time left</a:t>
            </a:r>
          </a:p>
          <a:p>
            <a:pPr lvl="1"/>
            <a:r>
              <a:rPr lang="en-US" dirty="0"/>
              <a:t>estimated time</a:t>
            </a:r>
          </a:p>
          <a:p>
            <a:r>
              <a:rPr lang="en-US" dirty="0"/>
              <a:t>Random</a:t>
            </a:r>
          </a:p>
          <a:p>
            <a:pPr lvl="1"/>
            <a:r>
              <a:rPr lang="en-US" dirty="0"/>
              <a:t>for unknown times</a:t>
            </a:r>
          </a:p>
          <a:p>
            <a:endParaRPr lang="en-AU" dirty="0"/>
          </a:p>
        </p:txBody>
      </p:sp>
      <p:pic>
        <p:nvPicPr>
          <p:cNvPr id="17" name="Picture 16" descr="ajax-load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02" y="5461000"/>
            <a:ext cx="406400" cy="406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268760"/>
            <a:ext cx="1584176" cy="1584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84" y="5181600"/>
            <a:ext cx="685800" cy="685800"/>
          </a:xfrm>
          <a:prstGeom prst="rect">
            <a:avLst/>
          </a:prstGeom>
        </p:spPr>
      </p:pic>
      <p:pic>
        <p:nvPicPr>
          <p:cNvPr id="108546" name="Picture 2" descr="http://i.stack.imgur.com/McrB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512544"/>
            <a:ext cx="3774046" cy="23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23495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Activity - 5. Provide feedback</a:t>
            </a: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762000" y="1447803"/>
            <a:ext cx="10972800" cy="4830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See if you can think of an example where you have been unsure what is happening and you have restarted a task/process or refreshed a webpage.</a:t>
            </a:r>
            <a:endParaRPr lang="en-US" dirty="0">
              <a:cs typeface="Calibri"/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Can you relate to the screenshots shown with similar situations/interactions?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626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5"/>
          <p:cNvSpPr>
            <a:spLocks noChangeArrowheads="1"/>
          </p:cNvSpPr>
          <p:nvPr/>
        </p:nvSpPr>
        <p:spPr bwMode="auto">
          <a:xfrm>
            <a:off x="8472264" y="1716889"/>
            <a:ext cx="1884312" cy="1406510"/>
          </a:xfrm>
          <a:prstGeom prst="cloudCallout">
            <a:avLst>
              <a:gd name="adj1" fmla="val -70634"/>
              <a:gd name="adj2" fmla="val 66296"/>
            </a:avLst>
          </a:prstGeom>
          <a:solidFill>
            <a:srgbClr val="FFFFFF"/>
          </a:solidFill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square" lIns="92075" tIns="46038" rIns="92075" bIns="46038" anchor="ctr">
            <a:spAutoFit/>
          </a:bodyPr>
          <a:lstStyle/>
          <a:p>
            <a:pPr algn="ctr" eaLnBrk="0" hangingPunct="0"/>
            <a:r>
              <a:rPr lang="en-US" sz="1800" dirty="0">
                <a:latin typeface="+mn-lt"/>
              </a:rPr>
              <a:t>How do I get out of this?</a:t>
            </a:r>
            <a:endParaRPr lang="en-US" sz="1400" dirty="0">
              <a:latin typeface="+mn-lt"/>
            </a:endParaRPr>
          </a:p>
        </p:txBody>
      </p:sp>
      <p:sp>
        <p:nvSpPr>
          <p:cNvPr id="38915" name="Rectangle 6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6.  Provide clearly marked exits</a:t>
            </a:r>
          </a:p>
        </p:txBody>
      </p:sp>
      <p:pic>
        <p:nvPicPr>
          <p:cNvPr id="3891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447801"/>
            <a:ext cx="4840288" cy="49053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06632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6.  Provide clearly marked exits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Strategies:</a:t>
            </a:r>
          </a:p>
          <a:p>
            <a:pPr lvl="1"/>
            <a:r>
              <a:rPr lang="en-US" dirty="0"/>
              <a:t>Cancel button (for dialogs waiting for user input)</a:t>
            </a:r>
          </a:p>
          <a:p>
            <a:pPr lvl="1"/>
            <a:r>
              <a:rPr lang="en-US" dirty="0"/>
              <a:t>Universal Undo (can get back to previous state)</a:t>
            </a:r>
          </a:p>
          <a:p>
            <a:pPr lvl="1"/>
            <a:r>
              <a:rPr lang="en-US" dirty="0"/>
              <a:t>Interrupt (especially for lengthy operations)</a:t>
            </a:r>
          </a:p>
          <a:p>
            <a:pPr lvl="1"/>
            <a:r>
              <a:rPr lang="en-US" dirty="0"/>
              <a:t>Quit (for leaving the program at any time) </a:t>
            </a:r>
          </a:p>
          <a:p>
            <a:pPr lvl="1"/>
            <a:r>
              <a:rPr lang="en-US" dirty="0"/>
              <a:t>Defaults (for restoring a property sheet)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153799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Activity - 6.  Provide clearly marked exits</a:t>
            </a:r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609600" y="1295403"/>
            <a:ext cx="10972800" cy="4830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Have you ever found yourself ‘lost’ in a system/app?</a:t>
            </a:r>
            <a:endParaRPr lang="en-US" dirty="0">
              <a:cs typeface="Calibri"/>
            </a:endParaRPr>
          </a:p>
          <a:p>
            <a:r>
              <a:rPr lang="en-US" dirty="0"/>
              <a:t>How did you deal with the situation? Did you get lost again?</a:t>
            </a:r>
            <a:endParaRPr lang="en-US" dirty="0">
              <a:cs typeface="Calibri"/>
            </a:endParaRPr>
          </a:p>
          <a:p>
            <a:r>
              <a:rPr lang="en-US" dirty="0"/>
              <a:t>Do you think certain user groups are more likely to get ‘lost’?</a:t>
            </a:r>
            <a:endParaRPr lang="en-US" dirty="0">
              <a:cs typeface="Calibri"/>
            </a:endParaRPr>
          </a:p>
          <a:p>
            <a:r>
              <a:rPr lang="en-US" dirty="0"/>
              <a:t>What are some designs you could implement to help users navigate their way through your system/app?</a:t>
            </a:r>
            <a:endParaRPr lang="en-US" dirty="0">
              <a:cs typeface="Calibri"/>
            </a:endParaRPr>
          </a:p>
          <a:p>
            <a:r>
              <a:rPr lang="en-US" dirty="0"/>
              <a:t>Can you relate to the screenshots shown with similar situations/interactions?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4026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4DBA4C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7. Provide shortcuts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AU" dirty="0"/>
              <a:t>Experienced users - perform frequent operations quickly</a:t>
            </a:r>
          </a:p>
          <a:p>
            <a:r>
              <a:rPr lang="en-AU" dirty="0"/>
              <a:t>Strategies:</a:t>
            </a:r>
          </a:p>
          <a:p>
            <a:pPr lvl="1"/>
            <a:r>
              <a:rPr lang="en-AU" dirty="0"/>
              <a:t>keyboard and mouse accelerators</a:t>
            </a:r>
          </a:p>
          <a:p>
            <a:pPr lvl="2"/>
            <a:r>
              <a:rPr lang="en-AU" dirty="0"/>
              <a:t>abbreviations</a:t>
            </a:r>
          </a:p>
          <a:p>
            <a:pPr lvl="2"/>
            <a:r>
              <a:rPr lang="en-AU" dirty="0"/>
              <a:t>command completion</a:t>
            </a:r>
          </a:p>
          <a:p>
            <a:pPr lvl="2"/>
            <a:r>
              <a:rPr lang="en-AU" dirty="0"/>
              <a:t>context menus</a:t>
            </a:r>
          </a:p>
          <a:p>
            <a:pPr lvl="2"/>
            <a:r>
              <a:rPr lang="en-AU" dirty="0"/>
              <a:t>function keys</a:t>
            </a:r>
          </a:p>
          <a:p>
            <a:pPr lvl="2"/>
            <a:r>
              <a:rPr lang="en-AU" dirty="0"/>
              <a:t>double clicking </a:t>
            </a:r>
            <a:r>
              <a:rPr lang="en-AU" err="1"/>
              <a:t>vs</a:t>
            </a:r>
            <a:r>
              <a:rPr lang="en-AU"/>
              <a:t> menu selection</a:t>
            </a:r>
          </a:p>
          <a:p>
            <a:pPr lvl="1"/>
            <a:r>
              <a:rPr lang="en-AU">
                <a:ea typeface="+mn-lt"/>
                <a:cs typeface="+mn-lt"/>
              </a:rPr>
              <a:t>type-ahead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AU">
                <a:ea typeface="+mn-lt"/>
                <a:cs typeface="+mn-lt"/>
              </a:rPr>
              <a:t>navigation jumps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AU">
                <a:ea typeface="+mn-lt"/>
                <a:cs typeface="+mn-lt"/>
              </a:rPr>
              <a:t>history systems 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AU">
                <a:ea typeface="+mn-lt"/>
                <a:cs typeface="+mn-lt"/>
              </a:rPr>
              <a:t>WWW: ~60% of pages are revisits</a:t>
            </a:r>
            <a:br>
              <a:rPr lang="en-AU" dirty="0"/>
            </a:br>
            <a:endParaRPr lang="en-A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60519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3199"/>
            <a:ext cx="10058400" cy="6471602"/>
          </a:xfrm>
          <a:prstGeom prst="rect">
            <a:avLst/>
          </a:prstGeom>
        </p:spPr>
      </p:pic>
      <p:sp>
        <p:nvSpPr>
          <p:cNvPr id="5" name="AutoShape 5"/>
          <p:cNvSpPr>
            <a:spLocks/>
          </p:cNvSpPr>
          <p:nvPr/>
        </p:nvSpPr>
        <p:spPr bwMode="auto">
          <a:xfrm>
            <a:off x="2207568" y="1484784"/>
            <a:ext cx="1600200" cy="739306"/>
          </a:xfrm>
          <a:prstGeom prst="borderCallout2">
            <a:avLst>
              <a:gd name="adj1" fmla="val -563"/>
              <a:gd name="adj2" fmla="val 47621"/>
              <a:gd name="adj3" fmla="val -45535"/>
              <a:gd name="adj4" fmla="val 32937"/>
              <a:gd name="adj5" fmla="val -147740"/>
              <a:gd name="adj6" fmla="val -42893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 dirty="0" err="1"/>
              <a:t>Customisable</a:t>
            </a:r>
            <a:r>
              <a:rPr lang="en-US" sz="1400" dirty="0"/>
              <a:t> toolbar for frequent actions</a:t>
            </a:r>
          </a:p>
        </p:txBody>
      </p:sp>
      <p:sp>
        <p:nvSpPr>
          <p:cNvPr id="7" name="AutoShape 6"/>
          <p:cNvSpPr>
            <a:spLocks/>
          </p:cNvSpPr>
          <p:nvPr/>
        </p:nvSpPr>
        <p:spPr bwMode="auto">
          <a:xfrm>
            <a:off x="4583832" y="1412776"/>
            <a:ext cx="1600200" cy="742950"/>
          </a:xfrm>
          <a:prstGeom prst="borderCallout2">
            <a:avLst>
              <a:gd name="adj1" fmla="val 51281"/>
              <a:gd name="adj2" fmla="val 2"/>
              <a:gd name="adj3" fmla="val -25642"/>
              <a:gd name="adj4" fmla="val -21232"/>
              <a:gd name="adj5" fmla="val -76023"/>
              <a:gd name="adj6" fmla="val -77011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 dirty="0"/>
              <a:t>Split menu, with recently used fonts on top</a:t>
            </a: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8544272" y="5229200"/>
            <a:ext cx="1456184" cy="742950"/>
          </a:xfrm>
          <a:prstGeom prst="borderCallout2">
            <a:avLst>
              <a:gd name="adj1" fmla="val 47435"/>
              <a:gd name="adj2" fmla="val 100002"/>
              <a:gd name="adj3" fmla="val 61538"/>
              <a:gd name="adj4" fmla="val 114288"/>
              <a:gd name="adj5" fmla="val 96921"/>
              <a:gd name="adj6" fmla="val 164731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anchor="ctr">
            <a:spAutoFit/>
          </a:bodyPr>
          <a:lstStyle/>
          <a:p>
            <a:pPr algn="ctr" eaLnBrk="0" hangingPunct="0"/>
            <a:r>
              <a:rPr lang="en-US" sz="1400" dirty="0">
                <a:solidFill>
                  <a:schemeClr val="bg1"/>
                </a:solidFill>
              </a:rPr>
              <a:t>Scrolling controls for page-sized increments</a:t>
            </a:r>
          </a:p>
        </p:txBody>
      </p:sp>
    </p:spTree>
    <p:extLst>
      <p:ext uri="{BB962C8B-B14F-4D97-AF65-F5344CB8AC3E}">
        <p14:creationId xmlns:p14="http://schemas.microsoft.com/office/powerpoint/2010/main" val="24102132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3199"/>
            <a:ext cx="10058400" cy="6471602"/>
          </a:xfrm>
          <a:prstGeom prst="rect">
            <a:avLst/>
          </a:prstGeom>
        </p:spPr>
      </p:pic>
      <p:sp>
        <p:nvSpPr>
          <p:cNvPr id="6" name="AutoShape 4"/>
          <p:cNvSpPr>
            <a:spLocks/>
          </p:cNvSpPr>
          <p:nvPr/>
        </p:nvSpPr>
        <p:spPr bwMode="auto">
          <a:xfrm>
            <a:off x="5181600" y="1484784"/>
            <a:ext cx="1828800" cy="739306"/>
          </a:xfrm>
          <a:prstGeom prst="borderCallout2">
            <a:avLst>
              <a:gd name="adj1" fmla="val 15384"/>
              <a:gd name="adj2" fmla="val 101182"/>
              <a:gd name="adj3" fmla="val 15384"/>
              <a:gd name="adj4" fmla="val 141982"/>
              <a:gd name="adj5" fmla="val -41189"/>
              <a:gd name="adj6" fmla="val 1419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 dirty="0"/>
              <a:t>Toolset available appropriate to the selection</a:t>
            </a:r>
          </a:p>
        </p:txBody>
      </p:sp>
    </p:spTree>
    <p:extLst>
      <p:ext uri="{BB962C8B-B14F-4D97-AF65-F5344CB8AC3E}">
        <p14:creationId xmlns:p14="http://schemas.microsoft.com/office/powerpoint/2010/main" val="304632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Evaluation: Why Bother?</a:t>
            </a:r>
          </a:p>
        </p:txBody>
      </p:sp>
      <p:sp>
        <p:nvSpPr>
          <p:cNvPr id="368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real world.</a:t>
            </a:r>
          </a:p>
          <a:p>
            <a:r>
              <a:rPr lang="en-US" dirty="0"/>
              <a:t>Comparing different designs.</a:t>
            </a:r>
          </a:p>
          <a:p>
            <a:r>
              <a:rPr lang="en-US" dirty="0"/>
              <a:t>Obtaining metrics.</a:t>
            </a:r>
          </a:p>
          <a:p>
            <a:r>
              <a:rPr lang="en-US" dirty="0"/>
              <a:t>Conforming with a standard.</a:t>
            </a:r>
          </a:p>
          <a:p>
            <a:r>
              <a:rPr lang="en-US" dirty="0" err="1"/>
              <a:t>UCD</a:t>
            </a:r>
            <a:r>
              <a:rPr lang="en-US" dirty="0"/>
              <a:t> research:</a:t>
            </a:r>
          </a:p>
          <a:p>
            <a:pPr lvl="1"/>
            <a:r>
              <a:rPr lang="en-US" dirty="0"/>
              <a:t>develop theories about </a:t>
            </a:r>
            <a:r>
              <a:rPr lang="en-US" dirty="0" err="1"/>
              <a:t>UCD</a:t>
            </a:r>
            <a:endParaRPr lang="en-US" dirty="0"/>
          </a:p>
          <a:p>
            <a:pPr lvl="1"/>
            <a:r>
              <a:rPr lang="en-US" dirty="0"/>
              <a:t>develop sound engineering principles.</a:t>
            </a:r>
          </a:p>
        </p:txBody>
      </p:sp>
    </p:spTree>
    <p:extLst>
      <p:ext uri="{BB962C8B-B14F-4D97-AF65-F5344CB8AC3E}">
        <p14:creationId xmlns:p14="http://schemas.microsoft.com/office/powerpoint/2010/main" val="2586413272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025"/>
            <a:ext cx="10058400" cy="6417950"/>
          </a:xfrm>
          <a:prstGeom prst="rect">
            <a:avLst/>
          </a:prstGeom>
        </p:spPr>
      </p:pic>
      <p:sp>
        <p:nvSpPr>
          <p:cNvPr id="7" name="AutoShape 4"/>
          <p:cNvSpPr>
            <a:spLocks/>
          </p:cNvSpPr>
          <p:nvPr/>
        </p:nvSpPr>
        <p:spPr bwMode="auto">
          <a:xfrm>
            <a:off x="7536160" y="5157192"/>
            <a:ext cx="1828800" cy="739306"/>
          </a:xfrm>
          <a:prstGeom prst="borderCallout2">
            <a:avLst>
              <a:gd name="adj1" fmla="val -1230"/>
              <a:gd name="adj2" fmla="val 48943"/>
              <a:gd name="adj3" fmla="val -35494"/>
              <a:gd name="adj4" fmla="val 45970"/>
              <a:gd name="adj5" fmla="val -91728"/>
              <a:gd name="adj6" fmla="val 38451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 dirty="0"/>
              <a:t>Mini toolbar with appropriate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26747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Activity - 7. Provide shortcuts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09600" y="1295403"/>
            <a:ext cx="10972800" cy="4830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are the common shortcuts you rely on?</a:t>
            </a:r>
            <a:endParaRPr lang="en-US" dirty="0">
              <a:cs typeface="Calibri"/>
            </a:endParaRPr>
          </a:p>
          <a:p>
            <a:r>
              <a:rPr lang="en-US" dirty="0"/>
              <a:t>Are they mouse/keyboard/gesture shortcuts?</a:t>
            </a:r>
            <a:endParaRPr lang="en-US" dirty="0">
              <a:cs typeface="Calibri"/>
            </a:endParaRPr>
          </a:p>
          <a:p>
            <a:r>
              <a:rPr lang="en-US" dirty="0"/>
              <a:t>What devices/platforms include shortcuts? For example…?</a:t>
            </a:r>
            <a:endParaRPr lang="en-US" dirty="0">
              <a:cs typeface="Calibri"/>
            </a:endParaRPr>
          </a:p>
          <a:p>
            <a:r>
              <a:rPr lang="en-US" dirty="0"/>
              <a:t>Can you relate to the screenshots shown with similar situations/interactions?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797033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7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8. Deal with errors positively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295403"/>
            <a:ext cx="6193972" cy="4830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People will make errors! </a:t>
            </a:r>
          </a:p>
          <a:p>
            <a:r>
              <a:rPr lang="en-US" dirty="0"/>
              <a:t>Errors we make</a:t>
            </a:r>
          </a:p>
          <a:p>
            <a:pPr lvl="1"/>
            <a:r>
              <a:rPr lang="en-US" dirty="0"/>
              <a:t>Mistakes</a:t>
            </a:r>
          </a:p>
          <a:p>
            <a:pPr lvl="2"/>
            <a:r>
              <a:rPr lang="en-US" dirty="0"/>
              <a:t>conscious deliberations lead to an error instead of correct solution</a:t>
            </a:r>
          </a:p>
          <a:p>
            <a:pPr lvl="1"/>
            <a:r>
              <a:rPr lang="en-US" dirty="0"/>
              <a:t>Slips</a:t>
            </a:r>
          </a:p>
          <a:p>
            <a:pPr lvl="2"/>
            <a:r>
              <a:rPr lang="en-US" dirty="0"/>
              <a:t>unconscious </a:t>
            </a:r>
            <a:r>
              <a:rPr lang="en-US" err="1"/>
              <a:t>behaviour</a:t>
            </a:r>
            <a:r>
              <a:rPr lang="en-US"/>
              <a:t> gets misdirected en route to satisfying goal</a:t>
            </a:r>
            <a:br>
              <a:rPr lang="en-US" dirty="0"/>
            </a:br>
            <a:endParaRPr lang="en-AU">
              <a:cs typeface="Calibri"/>
            </a:endParaRPr>
          </a:p>
        </p:txBody>
      </p:sp>
      <p:pic>
        <p:nvPicPr>
          <p:cNvPr id="4" name="Picture 3" descr="http://3.bp.blogspot.com/_yQel-7JvrWw/SxTuGKQsiMI/AAAAAAAABTE/hdadsKWE3WE/s1600/Computer+Frustration.gif">
            <a:extLst>
              <a:ext uri="{FF2B5EF4-FFF2-40B4-BE49-F238E27FC236}">
                <a16:creationId xmlns:a16="http://schemas.microsoft.com/office/drawing/2014/main" id="{90E9E486-877F-404A-90CF-A84652BA0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412147"/>
            <a:ext cx="4643926" cy="25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23482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8b. Types of slips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Capture error</a:t>
            </a:r>
          </a:p>
          <a:p>
            <a:pPr lvl="1"/>
            <a:r>
              <a:rPr lang="en-US" dirty="0"/>
              <a:t>frequently done activity takes charge instead of one intended</a:t>
            </a:r>
          </a:p>
          <a:p>
            <a:pPr lvl="1"/>
            <a:r>
              <a:rPr lang="en-US" dirty="0"/>
              <a:t>occurs when common &amp; rarer actions have same initial sequence</a:t>
            </a:r>
          </a:p>
          <a:p>
            <a:pPr lvl="2"/>
            <a:endParaRPr lang="en-US" sz="16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E55C4-AB74-41D3-911F-76B7D4542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35" y="3710784"/>
            <a:ext cx="4000730" cy="143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69120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8b. Types of slips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Description error</a:t>
            </a:r>
          </a:p>
          <a:p>
            <a:pPr lvl="1"/>
            <a:r>
              <a:rPr lang="en-US" dirty="0"/>
              <a:t>intended action similar to others that are possible</a:t>
            </a:r>
          </a:p>
          <a:p>
            <a:pPr lvl="2"/>
            <a:r>
              <a:rPr lang="en-US" dirty="0"/>
              <a:t>usually occurs when right &amp; wrong objects physically near each other</a:t>
            </a:r>
          </a:p>
          <a:p>
            <a:pPr marL="1371600" lvl="3" indent="0">
              <a:buNone/>
            </a:pPr>
            <a:endParaRPr lang="en-US" dirty="0">
              <a:cs typeface="Calibri"/>
            </a:endParaRPr>
          </a:p>
          <a:p>
            <a:pPr lvl="1"/>
            <a:r>
              <a:rPr lang="en-US" err="1"/>
              <a:t>minimise</a:t>
            </a:r>
            <a:r>
              <a:rPr lang="en-US" dirty="0"/>
              <a:t> by</a:t>
            </a:r>
          </a:p>
          <a:p>
            <a:pPr lvl="2"/>
            <a:r>
              <a:rPr lang="en-US" dirty="0"/>
              <a:t>rich feedback</a:t>
            </a:r>
          </a:p>
          <a:p>
            <a:pPr lvl="2"/>
            <a:r>
              <a:rPr lang="en-US" dirty="0"/>
              <a:t>check for reasonable input, etc.</a:t>
            </a:r>
          </a:p>
          <a:p>
            <a:pPr lvl="2"/>
            <a:r>
              <a:rPr lang="en-US" dirty="0"/>
              <a:t>undo</a:t>
            </a:r>
          </a:p>
        </p:txBody>
      </p:sp>
    </p:spTree>
    <p:extLst>
      <p:ext uri="{BB962C8B-B14F-4D97-AF65-F5344CB8AC3E}">
        <p14:creationId xmlns:p14="http://schemas.microsoft.com/office/powerpoint/2010/main" val="2202678298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8b. Types of slips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of activation</a:t>
            </a:r>
          </a:p>
          <a:p>
            <a:pPr lvl="1"/>
            <a:r>
              <a:rPr lang="en-US" dirty="0"/>
              <a:t>forget what the goal is while undergoing the sequence of actions</a:t>
            </a:r>
          </a:p>
          <a:p>
            <a:pPr lvl="1"/>
            <a:r>
              <a:rPr lang="en-US" dirty="0" err="1"/>
              <a:t>minimise</a:t>
            </a:r>
            <a:r>
              <a:rPr lang="en-US" dirty="0"/>
              <a:t> by</a:t>
            </a:r>
          </a:p>
          <a:p>
            <a:pPr lvl="2"/>
            <a:r>
              <a:rPr lang="en-US" dirty="0"/>
              <a:t>if system knows goal, make it explicit</a:t>
            </a:r>
          </a:p>
          <a:p>
            <a:pPr lvl="2"/>
            <a:r>
              <a:rPr lang="en-US" dirty="0"/>
              <a:t>if not, allow person to see path taken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162238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8b. Types of slips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 errors</a:t>
            </a:r>
          </a:p>
          <a:p>
            <a:pPr lvl="1"/>
            <a:r>
              <a:rPr lang="en-US" dirty="0"/>
              <a:t>people do actions in one mode thinking they are in another</a:t>
            </a:r>
          </a:p>
          <a:p>
            <a:pPr lvl="1"/>
            <a:r>
              <a:rPr lang="en-US" dirty="0" err="1"/>
              <a:t>minimise</a:t>
            </a:r>
            <a:r>
              <a:rPr lang="en-US" dirty="0"/>
              <a:t> by</a:t>
            </a:r>
          </a:p>
          <a:p>
            <a:pPr lvl="2"/>
            <a:r>
              <a:rPr lang="en-US" dirty="0"/>
              <a:t>have as few modes as possible (preferably none)</a:t>
            </a:r>
          </a:p>
          <a:p>
            <a:pPr lvl="2"/>
            <a:r>
              <a:rPr lang="en-US" dirty="0"/>
              <a:t>make modes highly visible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9755288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8c. Generic responses for errors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idea: forcing functions</a:t>
            </a:r>
          </a:p>
          <a:p>
            <a:pPr lvl="1"/>
            <a:r>
              <a:rPr lang="en-US" dirty="0"/>
              <a:t>prevent / mitigate continuation of wrongful action</a:t>
            </a:r>
          </a:p>
          <a:p>
            <a:r>
              <a:rPr lang="en-US" dirty="0"/>
              <a:t>Gag (stop)</a:t>
            </a:r>
          </a:p>
          <a:p>
            <a:pPr lvl="1"/>
            <a:r>
              <a:rPr lang="en-US" dirty="0"/>
              <a:t>deals with errors by preventing the user from continuing</a:t>
            </a:r>
          </a:p>
          <a:p>
            <a:pPr lvl="2"/>
            <a:r>
              <a:rPr lang="en-US" dirty="0"/>
              <a:t>For example, cannot get past login screen until correct password entered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030007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b="1" dirty="0">
                <a:solidFill>
                  <a:srgbClr val="F2F2F2"/>
                </a:solidFill>
              </a:rPr>
              <a:t>8c. Generic responses for errors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</a:t>
            </a:r>
          </a:p>
          <a:p>
            <a:pPr lvl="1"/>
            <a:r>
              <a:rPr lang="en-US" dirty="0"/>
              <a:t>warn people that an unusual situation is occurring</a:t>
            </a:r>
          </a:p>
          <a:p>
            <a:pPr lvl="1"/>
            <a:r>
              <a:rPr lang="en-US" dirty="0"/>
              <a:t>when overused, becomes an irritant</a:t>
            </a:r>
          </a:p>
          <a:p>
            <a:endParaRPr lang="en-AU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95" y="3429000"/>
            <a:ext cx="4401010" cy="158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28136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b="1" dirty="0">
                <a:solidFill>
                  <a:srgbClr val="F2F2F2"/>
                </a:solidFill>
              </a:rPr>
              <a:t>8c. Generic responses for errors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Do nothing</a:t>
            </a:r>
          </a:p>
          <a:p>
            <a:pPr lvl="1"/>
            <a:r>
              <a:rPr lang="en-US" dirty="0"/>
              <a:t>illegal action just doesn’t do anything</a:t>
            </a:r>
          </a:p>
          <a:p>
            <a:pPr lvl="1"/>
            <a:r>
              <a:rPr lang="en-US" dirty="0"/>
              <a:t>user must infer what happened</a:t>
            </a:r>
          </a:p>
          <a:p>
            <a:r>
              <a:rPr lang="en-US" dirty="0">
                <a:ea typeface="+mn-lt"/>
                <a:cs typeface="+mn-lt"/>
              </a:rPr>
              <a:t>Self-correct</a:t>
            </a:r>
          </a:p>
          <a:p>
            <a:pPr lvl="1"/>
            <a:r>
              <a:rPr lang="en-US" dirty="0">
                <a:ea typeface="+mn-lt"/>
                <a:cs typeface="+mn-lt"/>
              </a:rPr>
              <a:t>system guesses legal action and does it instead</a:t>
            </a:r>
          </a:p>
          <a:p>
            <a:pPr lvl="1"/>
            <a:r>
              <a:rPr lang="en-US" dirty="0">
                <a:ea typeface="+mn-lt"/>
                <a:cs typeface="+mn-lt"/>
              </a:rPr>
              <a:t>but leads to a problem of trust</a:t>
            </a:r>
          </a:p>
          <a:p>
            <a:pPr lvl="1"/>
            <a:r>
              <a:rPr lang="en-US" dirty="0">
                <a:ea typeface="+mn-lt"/>
                <a:cs typeface="+mn-lt"/>
              </a:rPr>
              <a:t>spelling corrector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806670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01428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Evaluation: Why Bother?</a:t>
            </a:r>
          </a:p>
        </p:txBody>
      </p:sp>
      <p:sp>
        <p:nvSpPr>
          <p:cNvPr id="20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 within the development lifecycle:</a:t>
            </a:r>
          </a:p>
          <a:p>
            <a:pPr lvl="1"/>
            <a:r>
              <a:rPr lang="en-US" dirty="0"/>
              <a:t>pre-design:</a:t>
            </a:r>
          </a:p>
          <a:p>
            <a:pPr lvl="2"/>
            <a:r>
              <a:rPr lang="en-US" dirty="0"/>
              <a:t>determine viability</a:t>
            </a:r>
          </a:p>
          <a:p>
            <a:pPr lvl="1"/>
            <a:r>
              <a:rPr lang="en-US" dirty="0"/>
              <a:t>initial design:</a:t>
            </a:r>
          </a:p>
          <a:p>
            <a:pPr lvl="2"/>
            <a:r>
              <a:rPr lang="en-US" dirty="0"/>
              <a:t>develop initial design ideas </a:t>
            </a:r>
          </a:p>
          <a:p>
            <a:pPr lvl="1"/>
            <a:r>
              <a:rPr lang="en-US" dirty="0"/>
              <a:t>iterative design:</a:t>
            </a:r>
          </a:p>
          <a:p>
            <a:pPr lvl="2"/>
            <a:r>
              <a:rPr lang="en-US" dirty="0"/>
              <a:t>does system match user requirements?</a:t>
            </a:r>
          </a:p>
          <a:p>
            <a:pPr lvl="2"/>
            <a:r>
              <a:rPr lang="en-US" dirty="0"/>
              <a:t>identify problems</a:t>
            </a:r>
          </a:p>
          <a:p>
            <a:pPr lvl="2"/>
            <a:r>
              <a:rPr lang="en-US" dirty="0"/>
              <a:t>user feedback</a:t>
            </a:r>
          </a:p>
        </p:txBody>
      </p:sp>
    </p:spTree>
    <p:extLst>
      <p:ext uri="{BB962C8B-B14F-4D97-AF65-F5344CB8AC3E}">
        <p14:creationId xmlns:p14="http://schemas.microsoft.com/office/powerpoint/2010/main" val="2077583901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b="1" dirty="0">
                <a:solidFill>
                  <a:srgbClr val="F2F2F2"/>
                </a:solidFill>
              </a:rPr>
              <a:t>8c. Generic responses for errors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talk about it</a:t>
            </a:r>
          </a:p>
          <a:p>
            <a:pPr lvl="1"/>
            <a:r>
              <a:rPr lang="en-US" dirty="0"/>
              <a:t>system initiates dialog with user to come up with solution to the problem</a:t>
            </a:r>
          </a:p>
          <a:p>
            <a:r>
              <a:rPr lang="en-US" dirty="0"/>
              <a:t>Teach me</a:t>
            </a:r>
          </a:p>
          <a:p>
            <a:pPr lvl="1"/>
            <a:r>
              <a:rPr lang="en-US" dirty="0"/>
              <a:t>system asks user what the action was supposed to have meant</a:t>
            </a:r>
          </a:p>
          <a:p>
            <a:pPr lvl="1"/>
            <a:r>
              <a:rPr lang="en-US" dirty="0"/>
              <a:t>action then becomes a legal one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697649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8. Deal with errors positively</a:t>
            </a:r>
          </a:p>
        </p:txBody>
      </p:sp>
      <p:pic>
        <p:nvPicPr>
          <p:cNvPr id="110594" name="Picture 2" descr="http://www.abovethefolddesign.com/blog/wp-content/uploads/2010/08/VagueErrorMessage_325-300x1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3512" y="3175273"/>
            <a:ext cx="2857500" cy="1619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6" name="Picture 4" descr="error-messages-negative-wo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060848"/>
            <a:ext cx="527685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625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US" b="1" dirty="0">
                <a:solidFill>
                  <a:srgbClr val="F2F2F2"/>
                </a:solidFill>
              </a:rPr>
              <a:t>8. Deal with errors positively</a:t>
            </a:r>
            <a:endParaRPr lang="en-CA" b="1" dirty="0">
              <a:solidFill>
                <a:srgbClr val="F2F2F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8211" y="5250686"/>
            <a:ext cx="2418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>
                <a:latin typeface="+mn-lt"/>
              </a:rPr>
              <a:t>http://blog.isthereaproblemhere.com/2012/07/most-frightening-error-message.html</a:t>
            </a:r>
          </a:p>
        </p:txBody>
      </p:sp>
      <p:pic>
        <p:nvPicPr>
          <p:cNvPr id="110596" name="Picture 4" descr="http://1.bp.blogspot.com/-L5G9ToZMuQk/TlBV_MxCEoI/AAAAAAAAkdI/2Gw1Lk-f_dM/s640/GoogleUpdateInstallationFailedWithErr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037" y="4869160"/>
            <a:ext cx="3668964" cy="13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46379" y="6183958"/>
            <a:ext cx="37433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+mn-lt"/>
              </a:rPr>
              <a:t>http://blog.isthereaproblemhere.com/2011/08/sorry-you-may-not-install-other.html</a:t>
            </a:r>
          </a:p>
        </p:txBody>
      </p:sp>
      <p:pic>
        <p:nvPicPr>
          <p:cNvPr id="110598" name="Picture 6" descr="Gecko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35" y="4339822"/>
            <a:ext cx="3049864" cy="251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68016" y="6525344"/>
            <a:ext cx="23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>
                <a:latin typeface="+mn-lt"/>
              </a:rPr>
              <a:t>http://www.smileycat.com/design_elements/error_messages/</a:t>
            </a:r>
          </a:p>
        </p:txBody>
      </p:sp>
      <p:pic>
        <p:nvPicPr>
          <p:cNvPr id="110600" name="Picture 8" descr="http://www.lattimore.id.au/images/twitter-fail-wha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4" y="1198716"/>
            <a:ext cx="4314156" cy="30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3.bp.blogspot.com/-cruQJ3lu_Fo/T_ZWPUL9zCI/AAAAAAAAqrc/ezxr0g7cGOU/s640/608841759.p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1" y="1196752"/>
            <a:ext cx="2290634" cy="407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47807" y="3976489"/>
            <a:ext cx="2420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>
                <a:latin typeface="+mn-lt"/>
              </a:rPr>
              <a:t>http://www.lattimore.id.au/2010/01/20/twitter-is-over-capacity/</a:t>
            </a:r>
          </a:p>
        </p:txBody>
      </p:sp>
    </p:spTree>
    <p:extLst>
      <p:ext uri="{BB962C8B-B14F-4D97-AF65-F5344CB8AC3E}">
        <p14:creationId xmlns:p14="http://schemas.microsoft.com/office/powerpoint/2010/main" val="2032074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b="1" dirty="0">
                <a:solidFill>
                  <a:srgbClr val="F2F2F2"/>
                </a:solidFill>
              </a:rPr>
              <a:t>8. Deal with errors positively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Provide meaningful error messages</a:t>
            </a:r>
          </a:p>
          <a:p>
            <a:pPr lvl="1"/>
            <a:r>
              <a:rPr lang="en-US" dirty="0">
                <a:ea typeface="+mn-lt"/>
                <a:cs typeface="+mn-lt"/>
              </a:rPr>
              <a:t>error messages should be in the user’s task language</a:t>
            </a:r>
          </a:p>
          <a:p>
            <a:pPr lvl="1"/>
            <a:r>
              <a:rPr lang="en-US" dirty="0">
                <a:ea typeface="+mn-lt"/>
                <a:cs typeface="+mn-lt"/>
              </a:rPr>
              <a:t>don’t make people feel stupid</a:t>
            </a:r>
            <a:endParaRPr lang="en-US" dirty="0"/>
          </a:p>
          <a:p>
            <a:r>
              <a:rPr lang="en-US" dirty="0"/>
              <a:t>Prevent errors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try to make errors impossible</a:t>
            </a:r>
          </a:p>
          <a:p>
            <a:pPr lvl="1"/>
            <a:r>
              <a:rPr lang="en-US" dirty="0"/>
              <a:t>modern widgets: can only enter legal data</a:t>
            </a:r>
            <a:br>
              <a:rPr lang="en-US" dirty="0"/>
            </a:br>
            <a:endParaRPr lang="en-A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02" y="4530739"/>
            <a:ext cx="4200525" cy="200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http://wmstatic.global.ssl.fastly.net/ml/270416-f-f-5fbee13b-015b-493f-9290-508652e7ea6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34" y="1452432"/>
            <a:ext cx="2160240" cy="3842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811096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b="1" dirty="0">
                <a:solidFill>
                  <a:srgbClr val="F2F2F2"/>
                </a:solidFill>
              </a:rPr>
              <a:t>8. Deal with errors positively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reasonableness checks on input data</a:t>
            </a:r>
          </a:p>
          <a:p>
            <a:pPr lvl="1"/>
            <a:r>
              <a:rPr lang="en-US" dirty="0"/>
              <a:t>on entering order for office supplies</a:t>
            </a:r>
          </a:p>
          <a:p>
            <a:pPr lvl="2"/>
            <a:r>
              <a:rPr lang="en-US" dirty="0"/>
              <a:t>5000 pencils is an unusually large order. Do you really want to order that many?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034954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b="1" dirty="0">
                <a:solidFill>
                  <a:srgbClr val="F2F2F2"/>
                </a:solidFill>
              </a:rPr>
              <a:t>Activity - 8. Deal with errors positively</a:t>
            </a:r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609600" y="1295403"/>
            <a:ext cx="10972800" cy="4830763"/>
          </a:xfrm>
        </p:spPr>
        <p:txBody>
          <a:bodyPr/>
          <a:lstStyle/>
          <a:p>
            <a:r>
              <a:rPr lang="en-US" dirty="0"/>
              <a:t>Can you recall any errors/error messages you have encountered that confused you?</a:t>
            </a:r>
          </a:p>
          <a:p>
            <a:r>
              <a:rPr lang="en-US" dirty="0"/>
              <a:t>How do you deal with a system/app that has given you an error?</a:t>
            </a:r>
          </a:p>
          <a:p>
            <a:r>
              <a:rPr lang="en-US" dirty="0"/>
              <a:t>Are there any well designed errors you would like to see considered in other systems/apps?</a:t>
            </a:r>
          </a:p>
          <a:p>
            <a:r>
              <a:rPr lang="en-US" dirty="0"/>
              <a:t>Why do we see ‘complicated’ errors?</a:t>
            </a:r>
          </a:p>
        </p:txBody>
      </p:sp>
    </p:spTree>
    <p:extLst>
      <p:ext uri="{BB962C8B-B14F-4D97-AF65-F5344CB8AC3E}">
        <p14:creationId xmlns:p14="http://schemas.microsoft.com/office/powerpoint/2010/main" val="359275418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2F2F2"/>
                </a:solidFill>
              </a:rPr>
              <a:t>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thoughts</a:t>
            </a:r>
          </a:p>
        </p:txBody>
      </p:sp>
    </p:spTree>
    <p:extLst>
      <p:ext uri="{BB962C8B-B14F-4D97-AF65-F5344CB8AC3E}">
        <p14:creationId xmlns:p14="http://schemas.microsoft.com/office/powerpoint/2010/main" val="12209852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F2F2F2"/>
                </a:solidFill>
              </a:rPr>
              <a:t>Some Thoughts…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Detection of problems before launch</a:t>
            </a:r>
          </a:p>
          <a:p>
            <a:r>
              <a:rPr lang="en-AU"/>
              <a:t>Ensures quality product hits the market and therefore maintains your reputation</a:t>
            </a:r>
          </a:p>
          <a:p>
            <a:r>
              <a:rPr lang="en-AU"/>
              <a:t>Feedback - helps the team understand what the user really wants to do</a:t>
            </a:r>
          </a:p>
          <a:p>
            <a:r>
              <a:rPr lang="en-AU"/>
              <a:t>Uncovers assumptions about users that limit 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02721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F2F2F2"/>
                </a:solidFill>
              </a:rPr>
              <a:t>Some Thoughts…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If you want a great product, you’ve got to test</a:t>
            </a:r>
          </a:p>
          <a:p>
            <a:pPr lvl="1">
              <a:tabLst>
                <a:tab pos="441325" algn="l"/>
              </a:tabLst>
            </a:pPr>
            <a:r>
              <a:rPr lang="en-AU"/>
              <a:t>you are too close to the product</a:t>
            </a:r>
          </a:p>
          <a:p>
            <a:pPr lvl="1">
              <a:tabLst>
                <a:tab pos="441325" algn="l"/>
              </a:tabLst>
            </a:pPr>
            <a:r>
              <a:rPr lang="en-AU"/>
              <a:t>testing gives you a fresh perspective</a:t>
            </a:r>
          </a:p>
          <a:p>
            <a:r>
              <a:rPr lang="en-AU"/>
              <a:t>Testing one user is 100% better than testing none </a:t>
            </a:r>
          </a:p>
          <a:p>
            <a:r>
              <a:rPr lang="en-AU"/>
              <a:t>The worst tester with the wrong user will still show you things that will improve your product</a:t>
            </a:r>
          </a:p>
        </p:txBody>
      </p:sp>
    </p:spTree>
    <p:extLst>
      <p:ext uri="{BB962C8B-B14F-4D97-AF65-F5344CB8AC3E}">
        <p14:creationId xmlns:p14="http://schemas.microsoft.com/office/powerpoint/2010/main" val="36437377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5B3F67"/>
          </a:solidFill>
        </p:spPr>
        <p:txBody>
          <a:bodyPr/>
          <a:lstStyle/>
          <a:p>
            <a:pPr>
              <a:defRPr/>
            </a:pPr>
            <a:r>
              <a:rPr lang="en-AU" b="1" dirty="0">
                <a:solidFill>
                  <a:srgbClr val="F2F2F2"/>
                </a:solidFill>
              </a:rPr>
              <a:t>Some Thoughts…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Testing one user early in the project is better than testing 50 near the end – a simple test early, while you still have time to use what you learn from it</a:t>
            </a:r>
          </a:p>
          <a:p>
            <a:r>
              <a:rPr lang="en-AU" dirty="0"/>
              <a:t>The importance of recruiting “representative” users is overrated – yes it is important to test the intended audience BUT it’s much more important to test early and often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4850365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 Staff Induction.pptx</Template>
  <TotalTime>3850</TotalTime>
  <Words>4284</Words>
  <Application>Microsoft Macintosh PowerPoint</Application>
  <PresentationFormat>Widescreen</PresentationFormat>
  <Paragraphs>689</Paragraphs>
  <Slides>104</Slides>
  <Notes>43</Notes>
  <HiddenSlides>0</HiddenSlides>
  <MMClips>9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Arial</vt:lpstr>
      <vt:lpstr>Arial Narrow</vt:lpstr>
      <vt:lpstr>Calibri</vt:lpstr>
      <vt:lpstr>Times</vt:lpstr>
      <vt:lpstr>Trebuchet MS</vt:lpstr>
      <vt:lpstr>LectureTemplate</vt:lpstr>
      <vt:lpstr>Clip</vt:lpstr>
      <vt:lpstr>SIT216 User Centred Design</vt:lpstr>
      <vt:lpstr>Last Topic...</vt:lpstr>
      <vt:lpstr>This Topic</vt:lpstr>
      <vt:lpstr>Readings</vt:lpstr>
      <vt:lpstr>Evaluation</vt:lpstr>
      <vt:lpstr>Objectives</vt:lpstr>
      <vt:lpstr>Evaluation</vt:lpstr>
      <vt:lpstr>Evaluation: Why Bother?</vt:lpstr>
      <vt:lpstr>Evaluation: Why Bother?</vt:lpstr>
      <vt:lpstr>Evaluating Design</vt:lpstr>
      <vt:lpstr>Evaluating Design</vt:lpstr>
      <vt:lpstr>Activity - Evaluating Design</vt:lpstr>
      <vt:lpstr>Evaluating Design</vt:lpstr>
      <vt:lpstr>Interface Evaluation</vt:lpstr>
      <vt:lpstr>Interface Evaluation</vt:lpstr>
      <vt:lpstr>Interface &amp; Interaction Evaluation</vt:lpstr>
      <vt:lpstr>Evaluating Implementation</vt:lpstr>
      <vt:lpstr>Interface &amp; Interaction Evaluation</vt:lpstr>
      <vt:lpstr>Activity - Interface &amp; Interaction Evaluation</vt:lpstr>
      <vt:lpstr>APPROACHES TO  IMPLEMENTATION &amp; evaluation</vt:lpstr>
      <vt:lpstr>Approaches to Implementation &amp; Evaluation</vt:lpstr>
      <vt:lpstr>Approaches to Implementation &amp; Evaluation</vt:lpstr>
      <vt:lpstr>Ethical Implications</vt:lpstr>
      <vt:lpstr>Ethical Implications</vt:lpstr>
      <vt:lpstr>Ethical Implications</vt:lpstr>
      <vt:lpstr>Ethical Implications</vt:lpstr>
      <vt:lpstr>Activity – Ethical Implications</vt:lpstr>
      <vt:lpstr>Activity – Ethical Implications</vt:lpstr>
      <vt:lpstr>Activity – Ethical Implications</vt:lpstr>
      <vt:lpstr>Focus on Users</vt:lpstr>
      <vt:lpstr>Focus on the Task</vt:lpstr>
      <vt:lpstr>‘how to’ on  NATURALISTIC EVALUATION</vt:lpstr>
      <vt:lpstr>Naturalistic Evaluation</vt:lpstr>
      <vt:lpstr>Naturalistic Evaluation</vt:lpstr>
      <vt:lpstr>Naturalistic Evaluation</vt:lpstr>
      <vt:lpstr>Naturalistic Evaluation</vt:lpstr>
      <vt:lpstr>Activity - Naturalistic Evaluation</vt:lpstr>
      <vt:lpstr>Activity - Naturalistic Evaluation</vt:lpstr>
      <vt:lpstr>‘HOW TO’ ON  EXPERIMENTAL EVALUATION</vt:lpstr>
      <vt:lpstr>Experimental Evaluation</vt:lpstr>
      <vt:lpstr>Experimental Evaluation</vt:lpstr>
      <vt:lpstr>Experimental Evaluation</vt:lpstr>
      <vt:lpstr>Experimental Evaluation</vt:lpstr>
      <vt:lpstr>Activity - Experimental Evaluation</vt:lpstr>
      <vt:lpstr>Activity - Experimental Evaluation</vt:lpstr>
      <vt:lpstr>Heuristic evaluation</vt:lpstr>
      <vt:lpstr>Heuristic Evaluation</vt:lpstr>
      <vt:lpstr>Heuristic Evaluation</vt:lpstr>
      <vt:lpstr>Heuristic Evaluation</vt:lpstr>
      <vt:lpstr>Heuristic Evaluation</vt:lpstr>
      <vt:lpstr>The Heuristic evaluation Process</vt:lpstr>
      <vt:lpstr>1. Simple and natural dialogue</vt:lpstr>
      <vt:lpstr>1. Simple and natural dialogue</vt:lpstr>
      <vt:lpstr>1. Simple and natural dialogue</vt:lpstr>
      <vt:lpstr>Activity - 1. Simple and natural dialogue</vt:lpstr>
      <vt:lpstr>2. Speak the users’ language</vt:lpstr>
      <vt:lpstr>2. Speak the users’ language</vt:lpstr>
      <vt:lpstr>Activity - 2. Speak the users’ language</vt:lpstr>
      <vt:lpstr>3. Minimise users’ memory load</vt:lpstr>
      <vt:lpstr>3. Minimise users’ memory load</vt:lpstr>
      <vt:lpstr>Activity - 3. Minimise users’ memory load</vt:lpstr>
      <vt:lpstr>4: Be consistent</vt:lpstr>
      <vt:lpstr>4. Be consistent</vt:lpstr>
      <vt:lpstr>PowerPoint Presentation</vt:lpstr>
      <vt:lpstr>PowerPoint Presentation</vt:lpstr>
      <vt:lpstr>Activity - 4. Be consistent</vt:lpstr>
      <vt:lpstr>5. Provide feedback</vt:lpstr>
      <vt:lpstr>5. Provide feedback</vt:lpstr>
      <vt:lpstr>5. Provide feedback</vt:lpstr>
      <vt:lpstr>5. Provide feedback</vt:lpstr>
      <vt:lpstr>5. Provide feedback</vt:lpstr>
      <vt:lpstr>5. Provide feedback</vt:lpstr>
      <vt:lpstr>Activity - 5. Provide feedback</vt:lpstr>
      <vt:lpstr>6.  Provide clearly marked exits</vt:lpstr>
      <vt:lpstr>6.  Provide clearly marked exits</vt:lpstr>
      <vt:lpstr>Activity - 6.  Provide clearly marked exits</vt:lpstr>
      <vt:lpstr>7. Provide shortcuts</vt:lpstr>
      <vt:lpstr>PowerPoint Presentation</vt:lpstr>
      <vt:lpstr>PowerPoint Presentation</vt:lpstr>
      <vt:lpstr>PowerPoint Presentation</vt:lpstr>
      <vt:lpstr>Activity - 7. Provide shortcuts</vt:lpstr>
      <vt:lpstr>8. Deal with errors positively</vt:lpstr>
      <vt:lpstr>8b. Types of slips</vt:lpstr>
      <vt:lpstr>8b. Types of slips</vt:lpstr>
      <vt:lpstr>8b. Types of slips</vt:lpstr>
      <vt:lpstr>8b. Types of slips</vt:lpstr>
      <vt:lpstr>8c. Generic responses for errors</vt:lpstr>
      <vt:lpstr>8c. Generic responses for errors</vt:lpstr>
      <vt:lpstr>8c. Generic responses for errors</vt:lpstr>
      <vt:lpstr>8c. Generic responses for errors</vt:lpstr>
      <vt:lpstr>8. Deal with errors positively</vt:lpstr>
      <vt:lpstr>8. Deal with errors positively</vt:lpstr>
      <vt:lpstr>8. Deal with errors positively</vt:lpstr>
      <vt:lpstr>8. Deal with errors positively</vt:lpstr>
      <vt:lpstr>Activity - 8. Deal with errors positively</vt:lpstr>
      <vt:lpstr>some thoughts</vt:lpstr>
      <vt:lpstr>Some Thoughts…</vt:lpstr>
      <vt:lpstr>Some Thoughts…</vt:lpstr>
      <vt:lpstr>Some Thoughts…</vt:lpstr>
      <vt:lpstr>Some Thoughts…</vt:lpstr>
      <vt:lpstr>Summary</vt:lpstr>
      <vt:lpstr>Summary</vt:lpstr>
      <vt:lpstr>Summary</vt:lpstr>
      <vt:lpstr>Summary</vt:lpstr>
    </vt:vector>
  </TitlesOfParts>
  <Company>Deakin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Unit</dc:title>
  <dc:subject>SIT263 Interfaces for Interactive Media</dc:subject>
  <dc:creator>Malcolm Campbell</dc:creator>
  <cp:lastModifiedBy>Hasan Ferdous</cp:lastModifiedBy>
  <cp:revision>223</cp:revision>
  <cp:lastPrinted>2014-05-15T00:51:04Z</cp:lastPrinted>
  <dcterms:created xsi:type="dcterms:W3CDTF">2011-05-18T02:01:24Z</dcterms:created>
  <dcterms:modified xsi:type="dcterms:W3CDTF">2020-11-08T04:07:54Z</dcterms:modified>
</cp:coreProperties>
</file>